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49"/>
  </p:notesMasterIdLst>
  <p:handoutMasterIdLst>
    <p:handoutMasterId r:id="rId50"/>
  </p:handoutMasterIdLst>
  <p:sldIdLst>
    <p:sldId id="256" r:id="rId5"/>
    <p:sldId id="259" r:id="rId6"/>
    <p:sldId id="260" r:id="rId7"/>
    <p:sldId id="494" r:id="rId8"/>
    <p:sldId id="553" r:id="rId9"/>
    <p:sldId id="541" r:id="rId10"/>
    <p:sldId id="593" r:id="rId11"/>
    <p:sldId id="636" r:id="rId12"/>
    <p:sldId id="637" r:id="rId13"/>
    <p:sldId id="578" r:id="rId14"/>
    <p:sldId id="575" r:id="rId15"/>
    <p:sldId id="564" r:id="rId16"/>
    <p:sldId id="532" r:id="rId17"/>
    <p:sldId id="641" r:id="rId18"/>
    <p:sldId id="537" r:id="rId19"/>
    <p:sldId id="538" r:id="rId20"/>
    <p:sldId id="350" r:id="rId21"/>
    <p:sldId id="560" r:id="rId22"/>
    <p:sldId id="563" r:id="rId23"/>
    <p:sldId id="661" r:id="rId24"/>
    <p:sldId id="659" r:id="rId25"/>
    <p:sldId id="663" r:id="rId26"/>
    <p:sldId id="664" r:id="rId27"/>
    <p:sldId id="666" r:id="rId28"/>
    <p:sldId id="668" r:id="rId29"/>
    <p:sldId id="669" r:id="rId30"/>
    <p:sldId id="670" r:id="rId31"/>
    <p:sldId id="672" r:id="rId32"/>
    <p:sldId id="673" r:id="rId33"/>
    <p:sldId id="675" r:id="rId34"/>
    <p:sldId id="559" r:id="rId35"/>
    <p:sldId id="297" r:id="rId36"/>
    <p:sldId id="296" r:id="rId37"/>
    <p:sldId id="295" r:id="rId38"/>
    <p:sldId id="612" r:id="rId39"/>
    <p:sldId id="676" r:id="rId40"/>
    <p:sldId id="585" r:id="rId41"/>
    <p:sldId id="662" r:id="rId42"/>
    <p:sldId id="677" r:id="rId43"/>
    <p:sldId id="638" r:id="rId44"/>
    <p:sldId id="665" r:id="rId45"/>
    <p:sldId id="551" r:id="rId46"/>
    <p:sldId id="667" r:id="rId47"/>
    <p:sldId id="674" r:id="rId48"/>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2FE"/>
    <a:srgbClr val="0087E2"/>
    <a:srgbClr val="0D9DFF"/>
    <a:srgbClr val="79AE02"/>
    <a:srgbClr val="324655"/>
    <a:srgbClr val="9CCECA"/>
    <a:srgbClr val="01C6FD"/>
    <a:srgbClr val="067F9C"/>
    <a:srgbClr val="014E52"/>
    <a:srgbClr val="0C59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4660"/>
  </p:normalViewPr>
  <p:slideViewPr>
    <p:cSldViewPr snapToGrid="0">
      <p:cViewPr varScale="1">
        <p:scale>
          <a:sx n="111" d="100"/>
          <a:sy n="111" d="100"/>
        </p:scale>
        <p:origin x="648" y="96"/>
      </p:cViewPr>
      <p:guideLst/>
    </p:cSldViewPr>
  </p:slideViewPr>
  <p:notesTextViewPr>
    <p:cViewPr>
      <p:scale>
        <a:sx n="1" d="1"/>
        <a:sy n="1" d="1"/>
      </p:scale>
      <p:origin x="0" y="0"/>
    </p:cViewPr>
  </p:notesTextViewPr>
  <p:notesViewPr>
    <p:cSldViewPr snapToGrid="0">
      <p:cViewPr varScale="1">
        <p:scale>
          <a:sx n="80" d="100"/>
          <a:sy n="80" d="100"/>
        </p:scale>
        <p:origin x="3804"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0628B0-64BB-49A1-918B-EED969B06E91}" type="doc">
      <dgm:prSet loTypeId="urn:microsoft.com/office/officeart/2005/8/layout/process2" loCatId="process" qsTypeId="urn:microsoft.com/office/officeart/2005/8/quickstyle/3d1" qsCatId="3D" csTypeId="urn:microsoft.com/office/officeart/2005/8/colors/accent1_2" csCatId="accent1" phldr="1"/>
      <dgm:spPr/>
      <dgm:t>
        <a:bodyPr/>
        <a:lstStyle/>
        <a:p>
          <a:endParaRPr lang="en-US"/>
        </a:p>
      </dgm:t>
    </dgm:pt>
    <dgm:pt modelId="{12BAE2F6-91FB-4175-ABB4-08A35C0B7E79}">
      <dgm:prSet phldrT="[Text]" custT="1"/>
      <dgm:spPr>
        <a:solidFill>
          <a:schemeClr val="tx1"/>
        </a:solidFill>
      </dgm:spPr>
      <dgm:t>
        <a:bodyPr/>
        <a:lstStyle/>
        <a:p>
          <a:r>
            <a:rPr lang="en-US" sz="3200" b="1" dirty="0"/>
            <a:t>Cost-of-Service</a:t>
          </a:r>
        </a:p>
      </dgm:t>
    </dgm:pt>
    <dgm:pt modelId="{15810D9D-551E-4EB4-88C8-DAB50F6F350C}" type="parTrans" cxnId="{7453C433-FB87-4F5C-A9EE-3C06C8E6BFB9}">
      <dgm:prSet/>
      <dgm:spPr/>
      <dgm:t>
        <a:bodyPr/>
        <a:lstStyle/>
        <a:p>
          <a:endParaRPr lang="en-US"/>
        </a:p>
      </dgm:t>
    </dgm:pt>
    <dgm:pt modelId="{F75A8C08-43D4-434D-971E-31037FD19190}" type="sibTrans" cxnId="{7453C433-FB87-4F5C-A9EE-3C06C8E6BFB9}">
      <dgm:prSet/>
      <dgm:spPr>
        <a:solidFill>
          <a:schemeClr val="tx1">
            <a:lumMod val="50000"/>
            <a:lumOff val="50000"/>
          </a:schemeClr>
        </a:solidFill>
      </dgm:spPr>
      <dgm:t>
        <a:bodyPr/>
        <a:lstStyle/>
        <a:p>
          <a:endParaRPr lang="en-US"/>
        </a:p>
      </dgm:t>
    </dgm:pt>
    <dgm:pt modelId="{D35A2B89-C373-4B7A-AFAF-959C16A56BA9}">
      <dgm:prSet phldrT="[Text]" custT="1"/>
      <dgm:spPr>
        <a:solidFill>
          <a:schemeClr val="tx1"/>
        </a:solidFill>
      </dgm:spPr>
      <dgm:t>
        <a:bodyPr/>
        <a:lstStyle/>
        <a:p>
          <a:r>
            <a:rPr lang="en-US" sz="3200" b="1" dirty="0"/>
            <a:t>Rate Design</a:t>
          </a:r>
        </a:p>
      </dgm:t>
    </dgm:pt>
    <dgm:pt modelId="{431E5540-D322-4373-8D41-C2BC640B6586}" type="parTrans" cxnId="{DBA11D3E-8B42-4A7F-A996-99B8E2C31206}">
      <dgm:prSet/>
      <dgm:spPr/>
      <dgm:t>
        <a:bodyPr/>
        <a:lstStyle/>
        <a:p>
          <a:endParaRPr lang="en-US"/>
        </a:p>
      </dgm:t>
    </dgm:pt>
    <dgm:pt modelId="{D5681161-811D-44EC-8AA4-F44681317240}" type="sibTrans" cxnId="{DBA11D3E-8B42-4A7F-A996-99B8E2C31206}">
      <dgm:prSet/>
      <dgm:spPr/>
      <dgm:t>
        <a:bodyPr/>
        <a:lstStyle/>
        <a:p>
          <a:endParaRPr lang="en-US"/>
        </a:p>
      </dgm:t>
    </dgm:pt>
    <dgm:pt modelId="{5B022274-DD19-4F90-B03A-0233AE22BAA8}">
      <dgm:prSet phldrT="[Text]" custT="1"/>
      <dgm:spPr>
        <a:solidFill>
          <a:schemeClr val="tx1"/>
        </a:solidFill>
      </dgm:spPr>
      <dgm:t>
        <a:bodyPr/>
        <a:lstStyle/>
        <a:p>
          <a:pPr>
            <a:lnSpc>
              <a:spcPct val="100000"/>
            </a:lnSpc>
            <a:spcAft>
              <a:spcPts val="0"/>
            </a:spcAft>
          </a:pPr>
          <a:r>
            <a:rPr lang="en-US" sz="3200" b="1" dirty="0"/>
            <a:t>Revenue Requirements</a:t>
          </a:r>
        </a:p>
      </dgm:t>
    </dgm:pt>
    <dgm:pt modelId="{E3CDC45D-4AD8-406A-BA27-E9D8B6E1B361}" type="parTrans" cxnId="{E5613185-1EEE-4E47-883E-0A1D9AB8F2BB}">
      <dgm:prSet/>
      <dgm:spPr/>
      <dgm:t>
        <a:bodyPr/>
        <a:lstStyle/>
        <a:p>
          <a:endParaRPr lang="en-US"/>
        </a:p>
      </dgm:t>
    </dgm:pt>
    <dgm:pt modelId="{95EB726B-EBC7-4E9F-A0AF-27F840A0231C}" type="sibTrans" cxnId="{E5613185-1EEE-4E47-883E-0A1D9AB8F2BB}">
      <dgm:prSet/>
      <dgm:spPr>
        <a:solidFill>
          <a:schemeClr val="tx2">
            <a:lumMod val="60000"/>
            <a:lumOff val="40000"/>
          </a:schemeClr>
        </a:solidFill>
      </dgm:spPr>
      <dgm:t>
        <a:bodyPr/>
        <a:lstStyle/>
        <a:p>
          <a:endParaRPr lang="en-US">
            <a:highlight>
              <a:srgbClr val="808080"/>
            </a:highlight>
          </a:endParaRPr>
        </a:p>
      </dgm:t>
    </dgm:pt>
    <dgm:pt modelId="{5952DAF3-D01C-424E-A51A-C1E29094FF65}" type="pres">
      <dgm:prSet presAssocID="{DD0628B0-64BB-49A1-918B-EED969B06E91}" presName="linearFlow" presStyleCnt="0">
        <dgm:presLayoutVars>
          <dgm:resizeHandles val="exact"/>
        </dgm:presLayoutVars>
      </dgm:prSet>
      <dgm:spPr/>
    </dgm:pt>
    <dgm:pt modelId="{9F2B64CE-362D-4A98-A22D-82A275C44D8F}" type="pres">
      <dgm:prSet presAssocID="{5B022274-DD19-4F90-B03A-0233AE22BAA8}" presName="node" presStyleLbl="node1" presStyleIdx="0" presStyleCnt="3" custScaleX="258315" custLinFactNeighborX="763">
        <dgm:presLayoutVars>
          <dgm:bulletEnabled val="1"/>
        </dgm:presLayoutVars>
      </dgm:prSet>
      <dgm:spPr/>
    </dgm:pt>
    <dgm:pt modelId="{FB1213FB-69D1-48E4-B588-8A7F91B34453}" type="pres">
      <dgm:prSet presAssocID="{95EB726B-EBC7-4E9F-A0AF-27F840A0231C}" presName="sibTrans" presStyleLbl="sibTrans2D1" presStyleIdx="0" presStyleCnt="2"/>
      <dgm:spPr/>
    </dgm:pt>
    <dgm:pt modelId="{CE8AA492-B067-4162-A033-A0E6A8B35B28}" type="pres">
      <dgm:prSet presAssocID="{95EB726B-EBC7-4E9F-A0AF-27F840A0231C}" presName="connectorText" presStyleLbl="sibTrans2D1" presStyleIdx="0" presStyleCnt="2"/>
      <dgm:spPr/>
    </dgm:pt>
    <dgm:pt modelId="{5DC52377-DB52-4A28-8CB6-0A531F322491}" type="pres">
      <dgm:prSet presAssocID="{12BAE2F6-91FB-4175-ABB4-08A35C0B7E79}" presName="node" presStyleLbl="node1" presStyleIdx="1" presStyleCnt="3" custScaleX="258315">
        <dgm:presLayoutVars>
          <dgm:bulletEnabled val="1"/>
        </dgm:presLayoutVars>
      </dgm:prSet>
      <dgm:spPr/>
    </dgm:pt>
    <dgm:pt modelId="{459C6908-0C3A-4DF5-8AD5-7B0A8087E92F}" type="pres">
      <dgm:prSet presAssocID="{F75A8C08-43D4-434D-971E-31037FD19190}" presName="sibTrans" presStyleLbl="sibTrans2D1" presStyleIdx="1" presStyleCnt="2"/>
      <dgm:spPr/>
    </dgm:pt>
    <dgm:pt modelId="{816C81B1-2E34-4713-9FB1-620AB4050F6D}" type="pres">
      <dgm:prSet presAssocID="{F75A8C08-43D4-434D-971E-31037FD19190}" presName="connectorText" presStyleLbl="sibTrans2D1" presStyleIdx="1" presStyleCnt="2"/>
      <dgm:spPr/>
    </dgm:pt>
    <dgm:pt modelId="{230EB8C4-94ED-4BF5-BE45-8BEB436D4E86}" type="pres">
      <dgm:prSet presAssocID="{D35A2B89-C373-4B7A-AFAF-959C16A56BA9}" presName="node" presStyleLbl="node1" presStyleIdx="2" presStyleCnt="3" custScaleX="254545">
        <dgm:presLayoutVars>
          <dgm:bulletEnabled val="1"/>
        </dgm:presLayoutVars>
      </dgm:prSet>
      <dgm:spPr/>
    </dgm:pt>
  </dgm:ptLst>
  <dgm:cxnLst>
    <dgm:cxn modelId="{7820B718-1018-486F-BDE8-D651DC6DBE28}" type="presOf" srcId="{12BAE2F6-91FB-4175-ABB4-08A35C0B7E79}" destId="{5DC52377-DB52-4A28-8CB6-0A531F322491}" srcOrd="0" destOrd="0" presId="urn:microsoft.com/office/officeart/2005/8/layout/process2"/>
    <dgm:cxn modelId="{5977BE25-3B7C-4354-82A6-3A20F8EE3E7B}" type="presOf" srcId="{DD0628B0-64BB-49A1-918B-EED969B06E91}" destId="{5952DAF3-D01C-424E-A51A-C1E29094FF65}" srcOrd="0" destOrd="0" presId="urn:microsoft.com/office/officeart/2005/8/layout/process2"/>
    <dgm:cxn modelId="{7453C433-FB87-4F5C-A9EE-3C06C8E6BFB9}" srcId="{DD0628B0-64BB-49A1-918B-EED969B06E91}" destId="{12BAE2F6-91FB-4175-ABB4-08A35C0B7E79}" srcOrd="1" destOrd="0" parTransId="{15810D9D-551E-4EB4-88C8-DAB50F6F350C}" sibTransId="{F75A8C08-43D4-434D-971E-31037FD19190}"/>
    <dgm:cxn modelId="{EAED8835-DCF3-414F-9247-BEFF9AEDE031}" type="presOf" srcId="{F75A8C08-43D4-434D-971E-31037FD19190}" destId="{459C6908-0C3A-4DF5-8AD5-7B0A8087E92F}" srcOrd="0" destOrd="0" presId="urn:microsoft.com/office/officeart/2005/8/layout/process2"/>
    <dgm:cxn modelId="{DBA11D3E-8B42-4A7F-A996-99B8E2C31206}" srcId="{DD0628B0-64BB-49A1-918B-EED969B06E91}" destId="{D35A2B89-C373-4B7A-AFAF-959C16A56BA9}" srcOrd="2" destOrd="0" parTransId="{431E5540-D322-4373-8D41-C2BC640B6586}" sibTransId="{D5681161-811D-44EC-8AA4-F44681317240}"/>
    <dgm:cxn modelId="{E5613185-1EEE-4E47-883E-0A1D9AB8F2BB}" srcId="{DD0628B0-64BB-49A1-918B-EED969B06E91}" destId="{5B022274-DD19-4F90-B03A-0233AE22BAA8}" srcOrd="0" destOrd="0" parTransId="{E3CDC45D-4AD8-406A-BA27-E9D8B6E1B361}" sibTransId="{95EB726B-EBC7-4E9F-A0AF-27F840A0231C}"/>
    <dgm:cxn modelId="{16186285-AA64-45C4-998E-4BDD0EB05A6E}" type="presOf" srcId="{D35A2B89-C373-4B7A-AFAF-959C16A56BA9}" destId="{230EB8C4-94ED-4BF5-BE45-8BEB436D4E86}" srcOrd="0" destOrd="0" presId="urn:microsoft.com/office/officeart/2005/8/layout/process2"/>
    <dgm:cxn modelId="{F519CE89-4F92-4C02-9EB9-126DD6C0FA61}" type="presOf" srcId="{5B022274-DD19-4F90-B03A-0233AE22BAA8}" destId="{9F2B64CE-362D-4A98-A22D-82A275C44D8F}" srcOrd="0" destOrd="0" presId="urn:microsoft.com/office/officeart/2005/8/layout/process2"/>
    <dgm:cxn modelId="{3EE4ED9F-B8F6-4E47-9578-A2A697C23018}" type="presOf" srcId="{95EB726B-EBC7-4E9F-A0AF-27F840A0231C}" destId="{CE8AA492-B067-4162-A033-A0E6A8B35B28}" srcOrd="1" destOrd="0" presId="urn:microsoft.com/office/officeart/2005/8/layout/process2"/>
    <dgm:cxn modelId="{7F40DECA-296B-4FF7-B9A9-FA69BB00BB94}" type="presOf" srcId="{F75A8C08-43D4-434D-971E-31037FD19190}" destId="{816C81B1-2E34-4713-9FB1-620AB4050F6D}" srcOrd="1" destOrd="0" presId="urn:microsoft.com/office/officeart/2005/8/layout/process2"/>
    <dgm:cxn modelId="{E9710FF8-BB3A-40BA-9A3D-AECEF9E5D97D}" type="presOf" srcId="{95EB726B-EBC7-4E9F-A0AF-27F840A0231C}" destId="{FB1213FB-69D1-48E4-B588-8A7F91B34453}" srcOrd="0" destOrd="0" presId="urn:microsoft.com/office/officeart/2005/8/layout/process2"/>
    <dgm:cxn modelId="{6D872AF5-7A7D-4F71-B045-68FB615C185B}" type="presParOf" srcId="{5952DAF3-D01C-424E-A51A-C1E29094FF65}" destId="{9F2B64CE-362D-4A98-A22D-82A275C44D8F}" srcOrd="0" destOrd="0" presId="urn:microsoft.com/office/officeart/2005/8/layout/process2"/>
    <dgm:cxn modelId="{267B7EDF-C565-4652-B3C1-0B372C42B94D}" type="presParOf" srcId="{5952DAF3-D01C-424E-A51A-C1E29094FF65}" destId="{FB1213FB-69D1-48E4-B588-8A7F91B34453}" srcOrd="1" destOrd="0" presId="urn:microsoft.com/office/officeart/2005/8/layout/process2"/>
    <dgm:cxn modelId="{A5C7E8B2-05AD-4865-B15A-F2973BE09DCD}" type="presParOf" srcId="{FB1213FB-69D1-48E4-B588-8A7F91B34453}" destId="{CE8AA492-B067-4162-A033-A0E6A8B35B28}" srcOrd="0" destOrd="0" presId="urn:microsoft.com/office/officeart/2005/8/layout/process2"/>
    <dgm:cxn modelId="{52FDE523-D107-48F9-875C-CBF4E67F948B}" type="presParOf" srcId="{5952DAF3-D01C-424E-A51A-C1E29094FF65}" destId="{5DC52377-DB52-4A28-8CB6-0A531F322491}" srcOrd="2" destOrd="0" presId="urn:microsoft.com/office/officeart/2005/8/layout/process2"/>
    <dgm:cxn modelId="{B094E8B9-4540-4985-9E44-469D73DEAEAB}" type="presParOf" srcId="{5952DAF3-D01C-424E-A51A-C1E29094FF65}" destId="{459C6908-0C3A-4DF5-8AD5-7B0A8087E92F}" srcOrd="3" destOrd="0" presId="urn:microsoft.com/office/officeart/2005/8/layout/process2"/>
    <dgm:cxn modelId="{96EAD6F3-1CC8-43F4-9D83-408947A22B36}" type="presParOf" srcId="{459C6908-0C3A-4DF5-8AD5-7B0A8087E92F}" destId="{816C81B1-2E34-4713-9FB1-620AB4050F6D}" srcOrd="0" destOrd="0" presId="urn:microsoft.com/office/officeart/2005/8/layout/process2"/>
    <dgm:cxn modelId="{A6200871-57CE-4031-B3BD-2F682BF7B8AC}" type="presParOf" srcId="{5952DAF3-D01C-424E-A51A-C1E29094FF65}" destId="{230EB8C4-94ED-4BF5-BE45-8BEB436D4E86}"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2B64CE-362D-4A98-A22D-82A275C44D8F}">
      <dsp:nvSpPr>
        <dsp:cNvPr id="0" name=""/>
        <dsp:cNvSpPr/>
      </dsp:nvSpPr>
      <dsp:spPr>
        <a:xfrm>
          <a:off x="-36978" y="2046"/>
          <a:ext cx="5067387" cy="1046726"/>
        </a:xfrm>
        <a:prstGeom prst="roundRect">
          <a:avLst>
            <a:gd name="adj" fmla="val 10000"/>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100000"/>
            </a:lnSpc>
            <a:spcBef>
              <a:spcPct val="0"/>
            </a:spcBef>
            <a:spcAft>
              <a:spcPts val="0"/>
            </a:spcAft>
            <a:buNone/>
          </a:pPr>
          <a:r>
            <a:rPr lang="en-US" sz="3200" b="1" kern="1200" dirty="0"/>
            <a:t>Revenue Requirements</a:t>
          </a:r>
        </a:p>
      </dsp:txBody>
      <dsp:txXfrm>
        <a:off x="-6320" y="32704"/>
        <a:ext cx="5006071" cy="985410"/>
      </dsp:txXfrm>
    </dsp:sp>
    <dsp:sp modelId="{FB1213FB-69D1-48E4-B588-8A7F91B34453}">
      <dsp:nvSpPr>
        <dsp:cNvPr id="0" name=""/>
        <dsp:cNvSpPr/>
      </dsp:nvSpPr>
      <dsp:spPr>
        <a:xfrm rot="5400000">
          <a:off x="2300454" y="1074941"/>
          <a:ext cx="392522" cy="471027"/>
        </a:xfrm>
        <a:prstGeom prst="rightArrow">
          <a:avLst>
            <a:gd name="adj1" fmla="val 60000"/>
            <a:gd name="adj2" fmla="val 50000"/>
          </a:avLst>
        </a:prstGeom>
        <a:solidFill>
          <a:schemeClr val="tx2">
            <a:lumMod val="60000"/>
            <a:lumOff val="40000"/>
          </a:schemeClr>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highlight>
              <a:srgbClr val="808080"/>
            </a:highlight>
          </a:endParaRPr>
        </a:p>
      </dsp:txBody>
      <dsp:txXfrm rot="-5400000">
        <a:off x="2355407" y="1114194"/>
        <a:ext cx="282617" cy="274765"/>
      </dsp:txXfrm>
    </dsp:sp>
    <dsp:sp modelId="{5DC52377-DB52-4A28-8CB6-0A531F322491}">
      <dsp:nvSpPr>
        <dsp:cNvPr id="0" name=""/>
        <dsp:cNvSpPr/>
      </dsp:nvSpPr>
      <dsp:spPr>
        <a:xfrm>
          <a:off x="-36978" y="1572136"/>
          <a:ext cx="5067387" cy="1046726"/>
        </a:xfrm>
        <a:prstGeom prst="roundRect">
          <a:avLst>
            <a:gd name="adj" fmla="val 10000"/>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Cost-of-Service</a:t>
          </a:r>
        </a:p>
      </dsp:txBody>
      <dsp:txXfrm>
        <a:off x="-6320" y="1602794"/>
        <a:ext cx="5006071" cy="985410"/>
      </dsp:txXfrm>
    </dsp:sp>
    <dsp:sp modelId="{459C6908-0C3A-4DF5-8AD5-7B0A8087E92F}">
      <dsp:nvSpPr>
        <dsp:cNvPr id="0" name=""/>
        <dsp:cNvSpPr/>
      </dsp:nvSpPr>
      <dsp:spPr>
        <a:xfrm rot="5400000">
          <a:off x="2300454" y="2645031"/>
          <a:ext cx="392522" cy="471027"/>
        </a:xfrm>
        <a:prstGeom prst="rightArrow">
          <a:avLst>
            <a:gd name="adj1" fmla="val 60000"/>
            <a:gd name="adj2" fmla="val 50000"/>
          </a:avLst>
        </a:prstGeom>
        <a:solidFill>
          <a:schemeClr val="tx1">
            <a:lumMod val="50000"/>
            <a:lumOff val="50000"/>
          </a:schemeClr>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2355407" y="2684284"/>
        <a:ext cx="282617" cy="274765"/>
      </dsp:txXfrm>
    </dsp:sp>
    <dsp:sp modelId="{230EB8C4-94ED-4BF5-BE45-8BEB436D4E86}">
      <dsp:nvSpPr>
        <dsp:cNvPr id="0" name=""/>
        <dsp:cNvSpPr/>
      </dsp:nvSpPr>
      <dsp:spPr>
        <a:xfrm>
          <a:off x="0" y="3142226"/>
          <a:ext cx="4993430" cy="1046726"/>
        </a:xfrm>
        <a:prstGeom prst="roundRect">
          <a:avLst>
            <a:gd name="adj" fmla="val 10000"/>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Rate Design</a:t>
          </a:r>
        </a:p>
      </dsp:txBody>
      <dsp:txXfrm>
        <a:off x="30658" y="3172884"/>
        <a:ext cx="4932114" cy="985410"/>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876A3F-4FE3-4D4F-B92F-163183850746}"/>
              </a:ext>
            </a:extLst>
          </p:cNvPr>
          <p:cNvSpPr>
            <a:spLocks noGrp="1"/>
          </p:cNvSpPr>
          <p:nvPr>
            <p:ph type="hdr" sz="quarter"/>
          </p:nvPr>
        </p:nvSpPr>
        <p:spPr>
          <a:xfrm>
            <a:off x="204537" y="240865"/>
            <a:ext cx="3169920" cy="481727"/>
          </a:xfrm>
          <a:prstGeom prst="rect">
            <a:avLst/>
          </a:prstGeom>
        </p:spPr>
        <p:txBody>
          <a:bodyPr vert="horz" lIns="96632" tIns="48317" rIns="96632" bIns="48317" rtlCol="0"/>
          <a:lstStyle>
            <a:lvl1pPr algn="l">
              <a:defRPr sz="1300"/>
            </a:lvl1pPr>
          </a:lstStyle>
          <a:p>
            <a:r>
              <a:rPr lang="en-US"/>
              <a:t>Water and Water Reclamation Rate Study</a:t>
            </a:r>
            <a:endParaRPr lang="en-US" dirty="0"/>
          </a:p>
        </p:txBody>
      </p:sp>
      <p:sp>
        <p:nvSpPr>
          <p:cNvPr id="3" name="Date Placeholder 2">
            <a:extLst>
              <a:ext uri="{FF2B5EF4-FFF2-40B4-BE49-F238E27FC236}">
                <a16:creationId xmlns:a16="http://schemas.microsoft.com/office/drawing/2014/main" id="{894516C7-1FF3-F44B-93B1-24B9AA324A7A}"/>
              </a:ext>
            </a:extLst>
          </p:cNvPr>
          <p:cNvSpPr>
            <a:spLocks noGrp="1"/>
          </p:cNvSpPr>
          <p:nvPr>
            <p:ph type="dt" sz="quarter" idx="1"/>
          </p:nvPr>
        </p:nvSpPr>
        <p:spPr>
          <a:xfrm>
            <a:off x="3940747" y="229295"/>
            <a:ext cx="3169920" cy="481727"/>
          </a:xfrm>
          <a:prstGeom prst="rect">
            <a:avLst/>
          </a:prstGeom>
        </p:spPr>
        <p:txBody>
          <a:bodyPr vert="horz" lIns="96632" tIns="48317" rIns="96632" bIns="48317" rtlCol="0"/>
          <a:lstStyle>
            <a:lvl1pPr algn="r">
              <a:defRPr sz="1300"/>
            </a:lvl1pPr>
          </a:lstStyle>
          <a:p>
            <a:r>
              <a:rPr lang="en-US"/>
              <a:t>February 13, 2020</a:t>
            </a:r>
            <a:endParaRPr lang="en-US" dirty="0"/>
          </a:p>
        </p:txBody>
      </p:sp>
      <p:sp>
        <p:nvSpPr>
          <p:cNvPr id="4" name="Footer Placeholder 3">
            <a:extLst>
              <a:ext uri="{FF2B5EF4-FFF2-40B4-BE49-F238E27FC236}">
                <a16:creationId xmlns:a16="http://schemas.microsoft.com/office/drawing/2014/main" id="{EDC6268A-8AA9-4C40-BEFB-029DF3E81138}"/>
              </a:ext>
            </a:extLst>
          </p:cNvPr>
          <p:cNvSpPr>
            <a:spLocks noGrp="1"/>
          </p:cNvSpPr>
          <p:nvPr>
            <p:ph type="ftr" sz="quarter" idx="2"/>
          </p:nvPr>
        </p:nvSpPr>
        <p:spPr>
          <a:xfrm>
            <a:off x="204537" y="8902213"/>
            <a:ext cx="3169920" cy="481726"/>
          </a:xfrm>
          <a:prstGeom prst="rect">
            <a:avLst/>
          </a:prstGeom>
        </p:spPr>
        <p:txBody>
          <a:bodyPr vert="horz" lIns="96632" tIns="48317" rIns="96632" bIns="48317" rtlCol="0" anchor="b"/>
          <a:lstStyle>
            <a:lvl1pPr algn="l">
              <a:defRPr sz="1300"/>
            </a:lvl1pPr>
          </a:lstStyle>
          <a:p>
            <a:endParaRPr lang="en-US" dirty="0"/>
          </a:p>
        </p:txBody>
      </p:sp>
      <p:sp>
        <p:nvSpPr>
          <p:cNvPr id="5" name="Slide Number Placeholder 4">
            <a:extLst>
              <a:ext uri="{FF2B5EF4-FFF2-40B4-BE49-F238E27FC236}">
                <a16:creationId xmlns:a16="http://schemas.microsoft.com/office/drawing/2014/main" id="{08E928AC-AE76-324A-BA05-D16BF60C79E1}"/>
              </a:ext>
            </a:extLst>
          </p:cNvPr>
          <p:cNvSpPr>
            <a:spLocks noGrp="1"/>
          </p:cNvSpPr>
          <p:nvPr>
            <p:ph type="sldNum" sz="quarter" idx="3"/>
          </p:nvPr>
        </p:nvSpPr>
        <p:spPr>
          <a:xfrm>
            <a:off x="3940747" y="8902213"/>
            <a:ext cx="3169920" cy="481726"/>
          </a:xfrm>
          <a:prstGeom prst="rect">
            <a:avLst/>
          </a:prstGeom>
        </p:spPr>
        <p:txBody>
          <a:bodyPr vert="horz" lIns="96632" tIns="48317" rIns="96632" bIns="48317" rtlCol="0" anchor="b"/>
          <a:lstStyle>
            <a:lvl1pPr algn="r">
              <a:defRPr sz="1300"/>
            </a:lvl1pPr>
          </a:lstStyle>
          <a:p>
            <a:fld id="{AE62C3C4-9460-4343-9283-24A378E2714B}" type="slidenum">
              <a:rPr lang="en-US" smtClean="0"/>
              <a:t>‹#›</a:t>
            </a:fld>
            <a:endParaRPr lang="en-US" dirty="0"/>
          </a:p>
        </p:txBody>
      </p:sp>
    </p:spTree>
    <p:extLst>
      <p:ext uri="{BB962C8B-B14F-4D97-AF65-F5344CB8AC3E}">
        <p14:creationId xmlns:p14="http://schemas.microsoft.com/office/powerpoint/2010/main" val="4190548977"/>
      </p:ext>
    </p:extLst>
  </p:cSld>
  <p:clrMap bg1="lt1" tx1="dk1" bg2="lt2" tx2="dk2" accent1="accent1" accent2="accent2" accent3="accent3" accent4="accent4" accent5="accent5" accent6="accent6" hlink="hlink" folHlink="folHlink"/>
  <p:hf/>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5:00.327"/>
    </inkml:context>
    <inkml:brush xml:id="br0">
      <inkml:brushProperty name="width" value="0.035" units="cm"/>
      <inkml:brushProperty name="height" value="0.035" units="cm"/>
      <inkml:brushProperty name="color" value="#00A0D7"/>
    </inkml:brush>
  </inkml:definitions>
  <inkml:trace contextRef="#ctx0" brushRef="#br0">1 1 24575,'2'4'0,"0"1"0,0-1 0,-1 1 0,0 0 0,0-1 0,0 1 0,1 8 0,0-3 0,6 44 0,-2-1 0,-1 107 0,-5-133 0,0 1766 0,-14-1695 0,14-81 0,2 37 0,-2-52 0,0 0 0,0 0 0,1 0 0,-1 1 0,1-1 0,-1 0 0,1 0 0,0 0 0,0 0 0,0 0 0,0 0 0,0 0 0,1-1 0,-1 1 0,1 0 0,-1-1 0,1 1 0,-1-1 0,3 3 0,0-2 0,0-1 0,0 1 0,-1 0 0,1-1 0,0 0 0,0 0 0,0 0 0,1-1 0,6 1 0,-10-1 0,0 0 0,1 0 0,-1-1 0,0 1 0,0 0 0,0-1 0,0 1 0,0 0 0,0-1 0,0 0 0,0 1 0,0-1 0,0 1 0,0-1 0,0 0 0,-1 0 0,1 1 0,0-1 0,0 0 0,-1 0 0,1 0 0,0 0 0,-1 0 0,1 0 0,-1 0 0,0 0 0,1 0 0,-1 0 0,0 0 0,1-1 0,-1 1 0,0 0 0,0 0 0,0 0 0,0 0 0,0-2 0,1-108 0,-5-194 0,-8 74 0,-16 65 0,17 119 0,3-1 0,-5-89 0,6 31 0,2 64 0,-8-127 0,12-238 0,8 107 0,-5 273 0,1-1 0,1 1 0,1 0 0,2 0 0,10-28 0,-15 55-1365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6:33.706"/>
    </inkml:context>
    <inkml:brush xml:id="br0">
      <inkml:brushProperty name="width" value="0.2" units="cm"/>
      <inkml:brushProperty name="height" value="0.2" units="cm"/>
      <inkml:brushProperty name="color" value="#00A0D7"/>
    </inkml:brush>
  </inkml:definitions>
  <inkml:trace contextRef="#ctx0" brushRef="#br0">219 1 24575,'0'6'0,"1"3"0,-1 0 0,-1 0 0,0 0 0,0-1 0,-3 12 0,3-18 0,1 0 0,-1 0 0,0 0 0,0 0 0,0 0 0,0 0 0,-1 0 0,1-1 0,-1 1 0,1 0 0,-1-1 0,1 1 0,-1-1 0,0 0 0,0 1 0,1-1 0,-1 0 0,0 0 0,0 0 0,0 0 0,-1-1 0,1 1 0,0 0 0,0-1 0,-4 1 0,2 0 0,1 0 0,0 1 0,0 0 0,0-1 0,0 1 0,0 0 0,1 0 0,-1 0 0,0 1 0,1-1 0,0 1 0,0-1 0,-1 1 0,1 0 0,1 0 0,-1 0 0,0 0 0,-1 3 0,0 1 0,0-1 0,0 1 0,1-1 0,0 1 0,0 0 0,0 0 0,-1 14 0,2-7 0,-1 0 0,0 0 0,-1 0 0,-1 0 0,-7 19 0,-1 3 0,9-26 0,-1-1 0,0 0 0,-1 0 0,-10 15 0,11-19 0,0 1 0,1-1 0,0 1 0,0 0 0,0 0 0,0 0 0,1 0 0,0 1 0,1-1 0,-1 1 0,1-1 0,0 11 0,1 105 0,0-121 0,1 0 0,-1 0 0,0-1 0,0 1 0,1 0 0,-1 0 0,0-1 0,1 1 0,-1 0 0,1-1 0,-1 1 0,1-1 0,-1 1 0,1 0 0,-1-1 0,1 1 0,0-1 0,-1 1 0,1-1 0,0 0 0,-1 1 0,1-1 0,0 0 0,-1 1 0,1-1 0,0 0 0,0 0 0,-1 0 0,1 1 0,0-1 0,0 0 0,0 0 0,-1 0 0,1 0 0,0-1 0,0 1 0,0 0 0,-1 0 0,1 0 0,0-1 0,0 1 0,-1 0 0,1-1 0,0 1 0,-1 0 0,2-1 0,0 0 0,1 0 0,0 0 0,-1-1 0,1 1 0,-1-1 0,0 1 0,1-1 0,-1 0 0,0 0 0,0 0 0,0 0 0,2-2 0,-3 2 0,0 1 0,1-1 0,-1 1 0,1 0 0,-1-1 0,1 1 0,-1 0 0,1 0 0,0 0 0,-1 0 0,1 0 0,0 1 0,0-1 0,-1 0 0,1 1 0,0 0 0,0-1 0,0 1 0,0 0 0,4 0 0,50 1 0,-34 1 0,-9-3 0,0 2 0,-1-1 0,1 2 0,-1-1 0,1 2 0,22 7 0,-16-4 0,-6 0 0,0-1 0,0 0 0,0-2 0,1 1 0,0-2 0,0 1 0,0-2 0,19 0 0,-32-1 0,0-1 0,0 1 0,-1-1 0,1 1 0,0-1 0,0 0 0,0 1 0,-1-1 0,1 0 0,0 0 0,-1 1 0,1-1 0,0 0 0,-1 0 0,1 0 0,-1 0 0,0 0 0,1 0 0,-1 0 0,0 0 0,1 0 0,-1 0 0,0 0 0,0 0 0,0-1 0,4-39 0,-3 19 0,3 5 0,-3 14 0,0 0 0,0 0 0,-1 0 0,1 0 0,-1 0 0,1 0 0,-1 0 0,0 0 0,0 0 0,0 0 0,-1 0 0,1 0 0,-1 0 0,0 0 0,1 0 0,-1 1 0,-1-1 0,1 0 0,0 0 0,-1 1 0,1-1 0,-1 1 0,0-1 0,0 1 0,-2-3 0,-64-93 0,61 87 0,0 0 0,1-1 0,0 1 0,1-1 0,0 0 0,1-1 0,0 1 0,-3-26 0,-3-5 0,-2 14 0,10 25 0,0 0 0,0 0 0,1 0 0,-1 0 0,1 0 0,0-1 0,-1-5 0,-17-77 0,16 71 0,2 0 0,9 31 0,8 30 0,-14-37 0,0-1 0,0 1 0,1 0 0,1-1 0,-1 1 0,8 11 0,-7-14 0,-1 1 0,-1 0 0,1 0 0,-1 0 0,0 0 0,0 0 0,-1 0 0,1 1 0,-2-1 0,1 0 0,-1 1 0,0 9 0,0-7 0,1 1 0,-1-1 0,2 0 0,2 12 0,10 11 0,-11-28 0,-1 0 0,0 0 0,0 0 0,-1 0 0,1 1 0,-1-1 0,0 0 0,0 1 0,0-1 0,0 8 0,-1-4 0,0-3 0,0 1 0,0 0 0,0 0 0,-1-1 0,0 1 0,0-1 0,-4 11 0,4-15 0,0 1 0,0 0 0,0-1 0,-1 1 0,1-1 0,-1 0 0,1 1 0,-1-1 0,0 0 0,1 0 0,-1 0 0,0 0 0,0 0 0,0 0 0,1-1 0,-1 1 0,0 0 0,0-1 0,0 0 0,0 1 0,0-1 0,0 0 0,0 0 0,-1 0 0,-2-1 0,1 2 0,1-1 0,0 0 0,-1 0 0,1 0 0,-1 0 0,1 0 0,0-1 0,-1 1 0,1-1 0,0 0 0,-1 0 0,1 0 0,0-1 0,0 1 0,0-1 0,0 0 0,0 0 0,0 0 0,1 0 0,-1 0 0,1 0 0,-1-1 0,1 1 0,0-1 0,0 0 0,0 1 0,0-1 0,1 0 0,-2-3 0,-1 98 0,2-18 0,4 81 0,11 161 0,-14-250 0,2 70 0,12-78 0,-9-49 0,-2 1 0,1 0 0,-1-1 0,-1 1 0,1 11 0,8 49 0,-7-55 0,-1 0 0,2 28 0,-1 24 0,-1-42 0,-2-1 0,0 1 0,-6 39 0,-9-16 0,12-39 0,0 1 0,0-1 0,0 1 0,1-1 0,1 1 0,-1 11 0,-11 70 0,13-75 0,0 1 0,-2-1 0,1 0 0,-2 0 0,0 0 0,-1-1 0,-1 1 0,-8 17 0,12-30 0,-1 0 0,0-1 0,-1 1 0,1-1 0,0 1 0,-1-1 0,1 0 0,-1 0 0,0 0 0,1 0 0,-1-1 0,0 1 0,0-1 0,0 0 0,-7 2 0,-27 17 0,36-19-39,0 0 0,0-1 0,-1 1 0,1 0 0,0-1 0,0 1 0,0-1 0,-1 0 0,1 1 0,0-1 0,0 0 0,-1 1 0,1-1 0,0 0 0,0 0 0,-1 0 0,1 0 0,0-1 0,-1 1 0,1 0 0,0 0 0,0-1 0,-1 1 0,1-1 0,0 1 0,0-1 0,0 1 0,0-1 0,-1 0 0,1 1 0,0-1 0,0 0 0,1 0 0,-2-1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6:53.196"/>
    </inkml:context>
    <inkml:brush xml:id="br0">
      <inkml:brushProperty name="width" value="0.2" units="cm"/>
      <inkml:brushProperty name="height" value="0.2" units="cm"/>
      <inkml:brushProperty name="color" value="#00A0D7"/>
    </inkml:brush>
  </inkml:definitions>
  <inkml:trace contextRef="#ctx0" brushRef="#br0">0 0 24575,'1'1'0,"0"0"0,0 0 0,0 0 0,0 0 0,0 0 0,0 0 0,0 0 0,0 0 0,0-1 0,0 1 0,1 0 0,-1-1 0,0 1 0,0-1 0,1 1 0,-1-1 0,0 0 0,1 0 0,-1 0 0,2 1 0,31 4 0,-34-5 0,72 5 0,98-6 0,-55-2 0,-16 3-1365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7:29.660"/>
    </inkml:context>
    <inkml:brush xml:id="br0">
      <inkml:brushProperty name="width" value="0.05" units="cm"/>
      <inkml:brushProperty name="height" value="0.05" units="cm"/>
      <inkml:brushProperty name="color" value="#00A0D7"/>
    </inkml:brush>
  </inkml:definitions>
  <inkml:trace contextRef="#ctx0" brushRef="#br0">299 0 24575,'-3'0'0,"1"0"0,-1 0 0,0 1 0,1-1 0,-1 1 0,1-1 0,-1 1 0,1 0 0,-1 0 0,1 0 0,0 0 0,0 0 0,-1 0 0,1 1 0,0-1 0,0 1 0,0 0 0,0-1 0,0 1 0,1 0 0,-1 0 0,-1 3 0,1-1 0,0 0 0,0 0 0,0 0 0,1 1 0,-1-1 0,1 1 0,0-1 0,1 0 0,-1 1 0,1-1 0,0 7 0,-1 0 0,0 1 0,-1-1 0,0 0 0,-1 0 0,-4 14 0,-2 4 0,-4 6 0,10-28 0,0 1 0,1-1 0,0 0 0,0 1 0,-1 11 0,1-8 0,-1 0 0,0-1 0,0 1 0,-1-1 0,0 1 0,-8 12 0,-6 17 0,16-36 0,0 0 0,0-1 0,0 1 0,-1-1 0,1 1 0,-1-1 0,-4 4 0,-2-4 0,12-22 0,13-10 0,-14 27 0,0 0 0,0-1 0,-1 1 0,1-1 0,-1 1 0,0-1 0,0 0 0,0 1 0,0-1 0,0 0 0,0 0 0,-1 0 0,1 0 0,-1-5 0,-2 16 0,0 1 0,0-1 0,-1 0 0,0 0 0,-8 15 0,4-11 0,1 2 0,1-1 0,-7 28 0,11-35 0,-1 0 0,1 0 0,-1-1 0,0 1 0,-1 0 0,-5 8 0,-4 12 0,8-17 0,-2 3 0,1 0 0,1 0 0,0 1 0,0 0 0,1 0 0,1 0 0,-2 26 0,-10 45 0,15-79 0,0 0 0,0 0 0,0 0 0,0 0 0,0 0 0,1-1 0,0 1 0,0-1 0,1 1 0,-1-1 0,1 0 0,0 0 0,0 0 0,0 0 0,0 0 0,1-1 0,0 1 0,0-1 0,0 0 0,0 0 0,0-1 0,0 1 0,1-1 0,-1 0 0,1 0 0,0 0 0,-1-1 0,1 1 0,0-1 0,0-1 0,0 1 0,0 0 0,10-1 0,7-2 0,-15 1 0,0 1 0,0 0 0,0 0 0,0 0 0,-1 1 0,9 1 0,-14-2 0,1 1 0,-1 0 0,1-1 0,-1 1 0,1 0 0,-1 0 0,0 0 0,1 0 0,-1 0 0,0 0 0,0 0 0,0 0 0,0 0 0,0 1 0,0-1 0,0 0 0,0 1 0,-1-1 0,1 1 0,0-1 0,-1 1 0,1-1 0,-1 1 0,0-1 0,1 1 0,-1-1 0,0 1 0,0-1 0,0 1 0,0 3 0,-1 23 0,1 6 0,0-64 0,-1 11 0,0-26 0,1 43 0,0 0 0,0 1 0,0-1 0,1 0 0,-1 1 0,0-1 0,1 0 0,-1 1 0,1-1 0,0 1 0,-1-1 0,1 0 0,0 1 0,0 0 0,0-1 0,0 1 0,0 0 0,0-1 0,3-1 0,-4 3 0,1 0 0,-1 0 0,0 0 0,1 0 0,-1 0 0,1 0 0,-1 0 0,1 0 0,-1 0 0,1 0 0,-1 0 0,0 0 0,1 0 0,-1 0 0,1 1 0,-1-1 0,0 0 0,1 0 0,-1 0 0,1 1 0,-1-1 0,0 0 0,1 0 0,-1 1 0,0-1 0,0 0 0,1 1 0,-1-1 0,0 0 0,0 1 0,1-1 0,-1 1 0,0-1 0,0 0 0,0 1 0,0-1 0,1 1 0,-1-1 0,0 0 0,0 1 0,0-1 0,0 1 0,0-1 0,0 1 0,0-1 0,-1 1 0,4 33 0,-2-17 0,1-11 0,0 1 0,0 0 0,0 0 0,0 0 0,-1-1 0,0 10 0,-1-15 0,0 0 0,0 0 0,0 0 0,0 0 0,0 0 0,-1 0 0,1 0 0,0 0 0,0 0 0,-1 0 0,1 0 0,-1 0 0,1 0 0,-1-1 0,1 1 0,-1 0 0,1 0 0,-1-1 0,0 1 0,0 0 0,1-1 0,-1 1 0,0 0 0,0-1 0,0 1 0,0-1 0,1 1 0,-1-1 0,0 0 0,0 1 0,0-1 0,0 0 0,0 0 0,0 0 0,0 1 0,0-1 0,0 0 0,0 0 0,0-1 0,0 1 0,0 0 0,0 0 0,0 0 0,0-1 0,0 1 0,0 0 0,-1-1 0,1 0 0,0 1 0,0 0 0,0 0 0,0-1 0,0 1 0,0 0 0,0-1 0,0 1 0,0-1 0,0 0 0,0 1 0,0-1 0,0 0 0,1 1 0,-1-1 0,0 0 0,1 0 0,-1 0 0,0 1 0,1-1 0,-1 0 0,1 0 0,-1 0 0,1 0 0,0 0 0,-1-1 0,2-29 0,0 29 0,-1 0 0,1 0 0,-1 0 0,0 0 0,0 0 0,0 0 0,0-1 0,0 1 0,0 0 0,0 0 0,-1 0 0,1 0 0,-1 0 0,1 0 0,-1 0 0,-1-2 0,-2 51 0,4-43 0,0-1 0,-1 0 0,1 0 0,-1 1 0,0-1 0,1 0 0,-1 0 0,-1 0 0,1 0 0,0 0 0,-1 0 0,0 0 0,1 0 0,-1-1 0,0 1 0,0 0 0,-1-1 0,1 0 0,-1 0 0,1 1 0,-1-1 0,0-1 0,1 1 0,-1 0 0,0-1 0,0 1 0,0-1 0,-6 2 0,-23-14 0,2 0 0,28 11 0,0 0 0,0 0 0,-1 0 0,1 0 0,0 0 0,0 0 0,0 0 0,0 1 0,-1-1 0,1 1 0,0-1 0,0 1 0,0 0 0,0 0 0,0 0 0,1 0 0,-1 0 0,0 0 0,0 1 0,1-1 0,-1 1 0,0-1 0,1 1 0,0-1 0,-1 1 0,1 0 0,0 0 0,0 0 0,0 0 0,0-1 0,0 1 0,1 1 0,-1-1 0,0 0 0,0 3 0,0 7 0,-1 0 0,2 1 0,0-1 0,0 1 0,3 11 0,-3-14 0,1-8 0,0 0 0,-1 0 0,1 1 0,0-1 0,0 0 0,0 0 0,0 0 0,0 0 0,1-1 0,-1 1 0,1 0 0,-1 0 0,1-1 0,-1 1 0,1-1 0,0 1 0,0-1 0,0 0 0,0 0 0,3 1 0,-3 0 0,0-1 0,1 0 0,-1 1 0,0 0 0,1-1 0,-1 1 0,0 0 0,0 0 0,-1 0 0,1 1 0,0-1 0,-1 0 0,1 1 0,0 2 0,-2-5 0,0 1 0,-1-1 0,0 0 0,1 0 0,-1 1 0,1-1 0,-1 0 0,1 0 0,-1 0 0,0 1 0,1-1 0,-1 0 0,1 0 0,-1 0 0,0 0 0,1 0 0,-1 0 0,1 0 0,-1 0 0,0-1 0,1 1 0,-1 0 0,1 0 0,-1 0 0,1-1 0,-1 1 0,1 0 0,-1-1 0,1 1 0,-1 0 0,1-1 0,-1 1 0,0-1 0,-24-10 0,23 9 0,0 0 0,-1 0 0,1 0 0,0 0 0,0-1 0,1 1 0,-1 0 0,0-1 0,1 1 0,-1-1 0,1 1 0,0-1 0,0 0 0,0 0 0,0 0 0,0 1 0,1-1 0,-1 0 0,1 0 0,0 0 0,0 0 0,0 0 0,0 0 0,1 0 0,-1 0 0,1 0 0,0 0 0,-1 1 0,3-6 0,45 37 0,-9-8 0,-29-15 0,1 0 0,0-1 0,0 0 0,0 0 0,1-1 0,12 2 0,-23-5 0,0-1 0,0 1 0,0 0 0,-1-1 0,1 1 0,0 0 0,0-1 0,0 1 0,0 0 0,-1 0 0,1 0 0,0 0 0,-1 0 0,1 0 0,-1 0 0,1 0 0,-1 0 0,0 0 0,1 0 0,-1 0 0,0 0 0,1 0 0,-1 0 0,0 0 0,0 0 0,0 0 0,0 2 0,-1 44 0,0-22 0,1-24 0,1 0 0,-1 0 0,1 1 0,-1-1 0,1 0 0,0 0 0,0 0 0,-1 0 0,1 0 0,0 0 0,0 0 0,0 0 0,0 0 0,1 0 0,-1 0 0,0-1 0,0 1 0,0 0 0,1-1 0,-1 1 0,0-1 0,1 1 0,-1-1 0,0 0 0,1 1 0,-1-1 0,0 0 0,1 0 0,-1 0 0,1 0 0,-1 0 0,2-1 0,-2 1 0,-1 0 0,1 0 0,0 0 0,0 0 0,-1 0 0,1 0 0,0 0 0,-1 0 0,1 0 0,0 0 0,0 0 0,-1-1 0,1 1 0,0 0 0,-1-1 0,1 1 0,0 0 0,-1-1 0,1 1 0,-1-1 0,1 1 0,-1-1 0,1 1 0,-1-1 0,1 1 0,-1-1 0,1 1 0,-1-1 0,0 0 0,1 1 0,-1-1 0,0 0 0,1 1 0,-1-1 0,0 0 0,0 0 0,0 1 0,0-1 0,0 0 0,0 1 0,0-1 0,0 0 0,0 0 0,0 1 0,0-1 0,0 0 0,-1 1 0,1-1 0,0 0 0,0 1 0,-1-1 0,1 0 0,0 1 0,-1-1 0,1 0 0,-1 1 0,1-1 0,-1 1 0,0-1 0,-1-2 0,0 1 0,0-1 0,1 1 0,-1-1 0,1 0 0,0 0 0,-1 0 0,1 0 0,0 0 0,1 0 0,-1 0 0,1 0 0,-1 0 0,1 0 0,0 0 0,0 0 0,0-1 0,0 1 0,1 0 0,0 0 0,-1 0 0,1 0 0,1-3 0,3-13 0,-5-7 0,0 24 0,-1 0 0,1 0 0,0 1 0,0-1 0,0 0 0,0 1 0,0-1 0,0 0 0,1 1 0,-1-1 0,1 0 0,-1 1 0,1-1 0,-1 0 0,1 1 0,0-1 0,0 1 0,0-1 0,0 1 0,0 0 0,0-1 0,0 1 0,3-2 0,-1-1 0,0 0 0,0 1 0,1-1 0,-1 1 0,1 0 0,0 0 0,0 0 0,0 1 0,1-1 0,-1 1 0,0 0 0,1 0 0,0 1 0,-1-1 0,1 1 0,0 0 0,0 0 0,0 1 0,-1-1 0,1 1 0,8 1 0,-2-1 0,1 0 0,-1-1 0,1 0 0,-1 0 0,1-1 0,19-7 0,-26 7 0,-1 0 0,1 0 0,-1 0 0,1-1 0,-1 0 0,0 0 0,0 0 0,0 0 0,0-1 0,-1 0 0,1 1 0,-1-1 0,0 0 0,0-1 0,-1 1 0,1 0 0,2-9 0,22-100 0,-18 157 0,-2-18 0,-7-25 0,1 1 0,-1-1 0,1 0 0,0 1 0,0-1 0,0 1 0,0-1 0,0 0 0,0 0 0,0 0 0,0 0 0,1 0 0,-1 0 0,0 0 0,1 0 0,-1 0 0,0 0 0,1-1 0,-1 1 0,1 0 0,0-1 0,-1 1 0,3-1 0,51 11 0,-24-5 0,-28-6 0,1 1 0,-1 0 0,0 0 0,0 0 0,1 1 0,-1-1 0,0 1 0,0-1 0,0 1 0,-1 0 0,1 0 0,0 0 0,-1 1 0,0-1 0,1 1 0,-1-1 0,2 4 0,-2 0 0,0-1 0,-1 1 0,1 0 0,-1-1 0,-1 1 0,1 0 0,-1 0 0,-1 12 0,3 5 0,-4 27 0,2-49 0,0 1 0,0-1 0,-1 0 0,1 1 0,-1-1 0,1 0 0,-1 0 0,0 0 0,0 0 0,1 0 0,-1 1 0,0-1 0,0 0 0,0-1 0,0 1 0,0 0 0,0 0 0,0 0 0,0-1 0,-1 1 0,1 0 0,0-1 0,0 1 0,0-1 0,-1 1 0,1-1 0,0 0 0,-1 0 0,1 1 0,0-1 0,-3 0 0,0 0 0,1 1 0,-1-1 0,0 1 0,1 0 0,-1 0 0,1 1 0,-1-1 0,1 1 0,-1 0 0,-4 3 0,5-3 0,0 0 0,0 0 0,-1 0 0,1-1 0,-1 1 0,1-1 0,-1 0 0,0 0 0,1 0 0,-1-1 0,-7 1 0,-9-2 0,18 1 0,0 0 0,0-1 0,-1 1 0,1 0 0,0 0 0,0 0 0,-1 1 0,1-1 0,0 0 0,0 1 0,0-1 0,-4 2 0,5 0 0,0-1 0,0 1 0,0-1 0,0 1 0,1 0 0,-1-1 0,0 1 0,1 0 0,-1-1 0,1 1 0,-1 0 0,1 0 0,0-1 0,0 1 0,0 0 0,0 0 0,0 0 0,0-1 0,1 3 0,12 76 0,-12-75 0,0 0 0,-1-1 0,1 1 0,-1 0 0,0 0 0,-1-1 0,1 1 0,-1 0 0,1-1 0,-4 9 0,3-10 0,-1-1 0,1 0 0,0 1 0,-1-1 0,0 0 0,0 0 0,1 0 0,-1 0 0,0 0 0,-1 0 0,1-1 0,0 1 0,0-1 0,-1 1 0,1-1 0,-1 0 0,1 0 0,-1 0 0,-3 1 0,-7 1 0,-1 0 0,1-1 0,-1 0 0,1-1 0,-1-1 0,0 0 0,-16-2 0,12 1 0,0-1 0,-27-7 0,16 5 0,25 4 0,0-1 0,0 1 0,0-1 0,0 0 0,0 0 0,0 0 0,0 0 0,1-1 0,-1 0 0,-6-3 0,5 2 0,-1 0 0,0 0 0,0 1 0,0 0 0,-1 0 0,-11-1 0,11 2 0,0 0 0,0-1 0,1 0 0,-1 0 0,-9-5 0,27 7-1365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7:49.886"/>
    </inkml:context>
    <inkml:brush xml:id="br0">
      <inkml:brushProperty name="width" value="0.05" units="cm"/>
      <inkml:brushProperty name="height" value="0.05" units="cm"/>
      <inkml:brushProperty name="color" value="#00A0D7"/>
    </inkml:brush>
  </inkml:definitions>
  <inkml:trace contextRef="#ctx0" brushRef="#br0">1 343 24575,'0'-1'0,"0"-6"0,0-1 0,0 1 0,0 0 0,1 0 0,0 0 0,0 0 0,1 0 0,0 0 0,0 0 0,4-8 0,-3 10 0,-2 0 0,1-1 0,-1 0 0,0 1 0,0-1 0,0 0 0,-1 1 0,0-9 0,0 11 0,-1 0 0,1-1 0,0 1 0,0-1 0,1 1 0,-1-1 0,0 1 0,1 0 0,0-1 0,0 1 0,0 0 0,0 0 0,1 0 0,-1-1 0,1 1 0,0 1 0,0-1 0,0 0 0,0 0 0,0 1 0,1-1 0,3-2 0,-2 2 0,-1-1 0,1 1 0,-1-1 0,0 0 0,0 1 0,-1-2 0,1 1 0,-1 0 0,0 0 0,0-1 0,0 1 0,-1-1 0,1 1 0,-1-1 0,0 0 0,-1 1 0,1-1 0,-1 0 0,0 0 0,0-5 0,0 2 0,1 7 0,-1-1 0,1 1 0,-1 0 0,1 0 0,0 0 0,-1 0 0,1 0 0,0 0 0,0 0 0,0 0 0,-1 0 0,1 0 0,0 0 0,0 0 0,1 1 0,-1-1 0,0 0 0,0 1 0,0-1 0,0 1 0,1-1 0,-1 1 0,0 0 0,0 0 0,1-1 0,-1 1 0,0 0 0,0 0 0,3 0 0,49 0 0,-39 1 0,16-2 0,30 2 0,-58 0 0,1-1 0,0 1 0,-1 0 0,1 0 0,-1 0 0,1 0 0,-1 0 0,0 0 0,1 1 0,-1-1 0,0 1 0,0 0 0,0 0 0,0 0 0,0 0 0,0 0 0,-1 0 0,3 4 0,10 11 0,-13-15 0,1-1 0,-1 1 0,0-1 0,1 1 0,-1 0 0,0 0 0,0 0 0,0 0 0,0-1 0,0 1 0,-1 0 0,1 1 0,0-1 0,0 4 0,0 1 0,1 0 0,0 0 0,0 0 0,1-1 0,0 1 0,0-1 0,0 1 0,5 5 0,17 35 0,-16-14 0,-8-27 0,0 0 0,1 0 0,0 0 0,0 0 0,1 0 0,-1 0 0,1-1 0,6 8 0,-6-7 0,0 0 0,0 0 0,0 0 0,-1 1 0,0-1 0,0 1 0,1 7 0,10 32 0,-2-26 0,-2 1 0,0 0 0,-1 0 0,-1 1 0,-1 0 0,5 40 0,-11-60 5,0 0-1,1-1 0,-1 1 0,1 0 1,0-1-1,-1 1 0,1-1 0,0 1 1,0 0-1,0-1 0,0 0 0,3 3 1,4 6-1426</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7:54.847"/>
    </inkml:context>
    <inkml:brush xml:id="br0">
      <inkml:brushProperty name="width" value="0.05" units="cm"/>
      <inkml:brushProperty name="height" value="0.05" units="cm"/>
      <inkml:brushProperty name="color" value="#00A0D7"/>
    </inkml:brush>
  </inkml:definitions>
  <inkml:trace contextRef="#ctx0" brushRef="#br0">58 1 24575,'-1'0'0,"0"0"0,0 0 0,0 0 0,0 0 0,0 0 0,0 0 0,0 0 0,0 0 0,1 1 0,-1-1 0,0 0 0,0 1 0,0-1 0,0 1 0,0-1 0,0 1 0,0-1 0,1 1 0,-1 0 0,0-1 0,1 1 0,-1 0 0,0 0 0,1-1 0,-1 1 0,1 0 0,-1 0 0,1 0 0,-1 0 0,1 0 0,0 0 0,-1 0 0,1 0 0,0 0 0,0 0 0,0-1 0,0 1 0,0 0 0,0 0 0,0 2 0,0-1 0,0 0 0,1 0 0,-1-1 0,1 1 0,-1 0 0,1 0 0,0-1 0,-1 1 0,1 0 0,0-1 0,0 1 0,0-1 0,0 1 0,1-1 0,-1 0 0,0 1 0,1-1 0,-1 0 0,1 0 0,-1 0 0,4 2 0,-3-2 0,0 1 0,0 0 0,0 0 0,0 0 0,0 0 0,-1 0 0,1 0 0,-1 1 0,1-1 0,-1 0 0,0 1 0,0-1 0,0 1 0,0 0 0,0-1 0,-1 1 0,1 0 0,-1-1 0,1 1 0,-1 0 0,0 0 0,-1 3 0,-3 68 0,4-71 0,-1 0 8,0 0 0,-1-1 0,1 1 0,-1-1 0,1 1 0,-1-1 0,0 0 0,0 1 0,0-1 0,-1 0 0,1 0 0,0-1 0,-1 1 0,-4 2 0,-38 21-1493</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7:58.203"/>
    </inkml:context>
    <inkml:brush xml:id="br0">
      <inkml:brushProperty name="width" value="0.05" units="cm"/>
      <inkml:brushProperty name="height" value="0.05" units="cm"/>
      <inkml:brushProperty name="color" value="#00A0D7"/>
    </inkml:brush>
  </inkml:definitions>
  <inkml:trace contextRef="#ctx0" brushRef="#br0">8 67 24575,'-2'-12'0,"-3"-11"0,5 22 0,0 1 0,-1-1 0,1 1 0,0-1 0,0 1 0,0-1 0,0 1 0,0-1 0,0 1 0,0-1 0,1 1 0,-1-1 0,0 1 0,0-1 0,0 1 0,0-1 0,1 1 0,-1 0 0,0-1 0,0 1 0,1-1 0,-1 1 0,0-1 0,1 1 0,-1 0 0,0-1 0,1 1 0,-1 0 0,0 0 0,1-1 0,-1 1 0,2-1 0,3 8 0,3 5 0,-10-24 0,-15-11-1365</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8:01.318"/>
    </inkml:context>
    <inkml:brush xml:id="br0">
      <inkml:brushProperty name="width" value="0.05" units="cm"/>
      <inkml:brushProperty name="height" value="0.05" units="cm"/>
      <inkml:brushProperty name="color" value="#00A0D7"/>
    </inkml:brush>
  </inkml:definitions>
  <inkml:trace contextRef="#ctx0" brushRef="#br0">0 26 24575,'28'2'0,"-25"-1"0,-1 0 0,1-1 0,0 1 0,-1-1 0,1 0 0,0 0 0,-1 1 0,1-2 0,0 1 0,-1 0 0,1-1 0,0 1 0,-1-1 0,1 0 0,-1 1 0,1-1 0,-1-1 0,1 1 0,-1 0 0,0 0 0,0-1 0,0 0 0,1 1 0,-1-1 0,1-2 0,10-6 0,-5 18 0,-1 33 0,-2-13 0,1-2-1365</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8:22.751"/>
    </inkml:context>
    <inkml:brush xml:id="br0">
      <inkml:brushProperty name="width" value="0.05" units="cm"/>
      <inkml:brushProperty name="height" value="0.05" units="cm"/>
      <inkml:brushProperty name="color" value="#00A0D7"/>
    </inkml:brush>
  </inkml:definitions>
  <inkml:trace contextRef="#ctx0" brushRef="#br0">94 203 24575,'1'1'0,"0"-1"0,0 1 0,0-1 0,0 1 0,0 0 0,0 0 0,0-1 0,0 1 0,-1 0 0,1 0 0,0 0 0,-1 0 0,1 0 0,0 0 0,-1 0 0,1 0 0,-1 0 0,0 0 0,1 0 0,-1 0 0,0 0 0,1 3 0,6 32 0,-6-30 0,0 23 0,0 20 0,-1-48 0,0 0 0,0 1 0,1-1 0,-1 0 0,0 0 0,0 0 0,0 0 0,1 0 0,-1 0 0,1 0 0,-1 0 0,1 0 0,-1 0 0,1 0 0,0 0 0,-1-1 0,1 1 0,0 0 0,0 0 0,-1-1 0,1 1 0,0 0 0,0-1 0,0 1 0,0-1 0,0 1 0,0-1 0,0 1 0,0-1 0,0 0 0,2 1 0,-2-1 0,-1 0 0,1 0 0,0-1 0,-1 1 0,1 0 0,-1 0 0,1-1 0,0 1 0,-1 0 0,1-1 0,-1 1 0,1 0 0,-1-1 0,1 1 0,-1-1 0,1 1 0,-1-1 0,0 1 0,1-1 0,-1 1 0,0-1 0,1 0 0,-1 1 0,0-1 0,0 1 0,0-1 0,1 0 0,-1 1 0,0-1 0,0 0 0,0 1 0,0-1 0,0 0 0,0 1 0,0-1 0,0 0 0,0 1 0,-1-2 0,-4-35 0,1 17 0,5 18 0,-1 0 0,0 1 0,1-1 0,-1 0 0,1 1 0,0-1 0,-1 0 0,1 1 0,0-1 0,0 1 0,0-1 0,0 1 0,1 0 0,-1-1 0,0 1 0,0 0 0,1 0 0,-1 0 0,1 0 0,-1 0 0,1 0 0,2-1 0,46-13 0,-9 2 0,-41 13 0,0-1 0,1 1 0,-1 0 0,0-1 0,1 1 0,-1-1 0,1 1 0,-1 0 0,1-1 0,-1 1 0,1 0 0,-1 0 0,1-1 0,-1 1 0,1 0 0,0 0 0,-1 0 0,1 0 0,-1 0 0,1 0 0,-1 0 0,1 0 0,0 0 0,-1 0 0,1 0 0,-1 0 0,1 0 0,-1 0 0,1 0 0,0 1 0,-1-1 0,1 0 0,-1 0 0,1 1 0,-1-1 0,1 0 0,-1 1 0,0-1 0,1 0 0,0 2 0,-9 24 0,-27 30 0,27-45 0,-10 14 0,18-25 0,0 1 0,-1-1 0,1 0 0,0 1 0,0-1 0,-1 0 0,1 0 0,0 1 0,0-1 0,-1 0 0,1 0 0,0 0 0,-1 0 0,1 1 0,0-1 0,-1 0 0,1 0 0,-1 0 0,1 0 0,0 0 0,-1 0 0,1 0 0,0 0 0,-1 0 0,1 0 0,-1 0 0,1 0 0,0 0 0,-1 0 0,1 0 0,0 0 0,-1-1 0,1 1 0,0 0 0,-1 0 0,1 0 0,0-1 0,-1 1 0,1 0 0,0 0 0,0-1 0,-1 1 0,1 0 0,0 0 0,0-1 0,-1 1 0,1 0 0,0-1 0,0 1 0,0 0 0,0-1 0,0 1 0,0 0 0,-1-1 0,1 1 0,0 0 0,0-1 0,0 0 0,-2-7 0,0-1 0,0 0 0,1 0 0,0 0 0,0 0 0,1 0 0,0 0 0,2-11 0,0-17 0,-2 561 0,1-504 0,2-33 0,0-33 0,-19-165 0,6 115 0,9-89 0,-3 168 0,-2 23 0,-6 33 0,9-28 0,3-11 0,0 0 0,-1 0 0,1 0 0,0 0 0,0 1 0,0-1 0,0 0 0,0 0 0,-1 0 0,1 0 0,0 0 0,0 0 0,0 0 0,0 0 0,0 0 0,-1 0 0,1 0 0,0 0 0,0 0 0,0 0 0,0 0 0,-1 0 0,1 0 0,0 0 0,0 0 0,0 0 0,0 0 0,-1 0 0,1 0 0,0 0 0,0 0 0,0 0 0,0 0 0,0 0 0,-1 0 0,1-1 0,0 1 0,0 0 0,0 0 0,0 0 0,0 0 0,0 0 0,-1 0 0,1-1 0,0 1 0,0 0 0,0 0 0,0 0 0,-7-14 0,0-13 0,6 17 0,-1 1 0,0-1 0,-1 1 0,0-1 0,-1 1 0,1 0 0,-2 0 0,1 1 0,-8-11 0,-58-70 0,62 80 0,-2 1-1365</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8:28.942"/>
    </inkml:context>
    <inkml:brush xml:id="br0">
      <inkml:brushProperty name="width" value="0.05" units="cm"/>
      <inkml:brushProperty name="height" value="0.05" units="cm"/>
      <inkml:brushProperty name="color" value="#00A0D7"/>
    </inkml:brush>
  </inkml:definitions>
  <inkml:trace contextRef="#ctx0" brushRef="#br0">97 5 24575,'-29'-3'0,"25"3"0,1-1 0,-1 1 0,0-1 0,1 1 0,-1 0 0,0 0 0,1 1 0,-7 0 0,8 0 0,0 0 0,1 0 0,-1 0 0,1 0 0,-1 0 0,1 0 0,0 1 0,0-1 0,-1 0 0,1 1 0,0-1 0,0 1 0,0-1 0,0 1 0,1 0 0,-1-1 0,0 1 0,1 0 0,-1-1 0,1 1 0,0 0 0,-1 3 0,-1 5 0,1 0 0,0 0 0,1 0 0,0 0 0,0 0 0,1 0 0,0-1 0,1 1 0,0 0 0,1 0 0,0-1 0,0 1 0,8 14 0,-9-22-22,1 0 0,-1 0-1,0-1 1,1 1 0,0 0 0,-1-1-1,1 1 1,0-1 0,0 0-1,0 0 1,-1 0 0,1 0 0,0-1-1,0 1 1,4-1 0,2 2-987,-1 0-5817</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8:38.256"/>
    </inkml:context>
    <inkml:brush xml:id="br0">
      <inkml:brushProperty name="width" value="0.05" units="cm"/>
      <inkml:brushProperty name="height" value="0.05" units="cm"/>
      <inkml:brushProperty name="color" value="#00A0D7"/>
    </inkml:brush>
  </inkml:definitions>
  <inkml:trace contextRef="#ctx0" brushRef="#br0">30 40 24575,'3'0'0,"0"0"0,0-1 0,0 0 0,0 1 0,-1-1 0,1 0 0,0 0 0,0 0 0,-1-1 0,1 1 0,0-1 0,-1 0 0,1 1 0,-1-1 0,2-2 0,-1 1 0,-1 1 0,1 0 0,0 0 0,0 0 0,0 1 0,-1-1 0,1 1 0,1-1 0,4 0 0,-5 2 0,0 0 0,0 1 0,0-1 0,0 1 0,0 0 0,0 0 0,-1 0 0,1 0 0,0 0 0,-1 1 0,5 2 0,-6-3 0,0 0 0,1 1 0,-1-1 0,1 0 0,-1 0 0,1-1 0,-1 1 0,1 0 0,0 0 0,-1-1 0,1 1 0,0-1 0,-1 1 0,1-1 0,0 0 0,0 0 0,0 0 0,-1 0 0,1 0 0,0 0 0,0 0 0,0-1 0,-1 1 0,4-2 0,-5 2 0,1 0 0,-1-1 0,0 1 0,1-1 0,-1 1 0,0-1 0,1 0 0,-1 1 0,0-1 0,0 1 0,0-1 0,0 1 0,0-1 0,0 0 0,0 1 0,0-1 0,0 1 0,0-1 0,0 0 0,0 1 0,0-1 0,0 1 0,0-1 0,0 1 0,-1-1 0,1 0 0,0 1 0,0-1 0,-1 1 0,1-1 0,0 1 0,-1-1 0,1 1 0,-1 0 0,1-1 0,-1 1 0,1-1 0,-1 1 0,1 0 0,-1-1 0,1 1 0,-1 0 0,1 0 0,-1 0 0,1-1 0,-1 1 0,0 0 0,1 0 0,-1 0 0,0 0 0,-9 0 0,19 14 0,-5-10 0,0 0 0,0 1 0,0 0 0,-1-1 0,1 2 0,-1-1 0,0 0 0,-1 1 0,1-1 0,-1 1 0,0-1 0,-1 1 0,1 0 0,-1 0 0,1 8 0,-1 13 0,0 1 0,-3 32 0,-1-5 0,16 97 0,-12-137 0,-1 0 0,-1 0 0,0 0 0,-1 0 0,-1 0 0,0-1 0,-1 1 0,-1-1 0,0 0 0,-1 0 0,-8 14 0,10-25 0,1 0 0,-1-1 0,0 0 0,0 1 0,0-2 0,0 1 0,0 0 0,0-1 0,-1 1 0,1-1 0,-1-1 0,1 1 0,0 0 0,-1-1 0,1 0 0,-8-1 0,-33 7 0,42-5-80,-1 0 0,1 0-1,-1 0 1,0-1 0,0 1-1,1-1 1,-1 0 0,0 0-1,0 0 1,1-1 0,-1 1 0,0-1-1,1 0 1,-1 0 0,0-1-1,-5-2 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8:42.553"/>
    </inkml:context>
    <inkml:brush xml:id="br0">
      <inkml:brushProperty name="width" value="0.05" units="cm"/>
      <inkml:brushProperty name="height" value="0.05" units="cm"/>
      <inkml:brushProperty name="color" value="#00A0D7"/>
    </inkml:brush>
  </inkml:definitions>
  <inkml:trace contextRef="#ctx0" brushRef="#br0">10 0 24575,'-5'57'0,"3"-43"0,0 0 0,1 0 0,1 0 0,0 0 0,1 0 0,3 16 0,-2-26 5,0-1 1,0 0-1,1 1 0,-1-1 0,1 0 1,0 0-1,0 0 0,0 0 0,0-1 1,1 1-1,-1-1 0,1 0 0,-1 0 1,1 0-1,0 0 0,5 1 0,24 16-1459</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8:45.602"/>
    </inkml:context>
    <inkml:brush xml:id="br0">
      <inkml:brushProperty name="width" value="0.05" units="cm"/>
      <inkml:brushProperty name="height" value="0.05" units="cm"/>
      <inkml:brushProperty name="color" value="#00A0D7"/>
    </inkml:brush>
  </inkml:definitions>
  <inkml:trace contextRef="#ctx0" brushRef="#br0">13 95 24575,'-6'-35'0,"4"32"0,1-1 0,0 0 0,0 0 0,1 1 0,-1-1 0,1 0 0,0 0 0,0-7 0,1 9 0,0 1 0,-1 0 0,1 0 0,0 0 0,0 0 0,-1 0 0,1 0 0,0 0 0,0 0 0,0 0 0,0 0 0,1 0 0,-1 1 0,0-1 0,0 0 0,0 1 0,1-1 0,-1 1 0,0-1 0,1 1 0,-1 0 0,0-1 0,1 1 0,-1 0 0,0 0 0,1 0 0,-1 0 0,0 0 0,1 0 0,-1 1 0,2-1 0,137 2-1365</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6:46.561"/>
    </inkml:context>
    <inkml:brush xml:id="br0">
      <inkml:brushProperty name="width" value="0.2" units="cm"/>
      <inkml:brushProperty name="height" value="0.2" units="cm"/>
      <inkml:brushProperty name="color" value="#00A0D7"/>
    </inkml:brush>
  </inkml:definitions>
  <inkml:trace contextRef="#ctx0" brushRef="#br0">354 7 24575,'-147'4'0,"49"-15"0,82 12 0,1 1 0,0 0 0,-1 0 0,-15 6 0,30-7 0,0 0 0,0 0 0,0 0 0,0 0 0,0 0 0,0 0 0,0 0 0,0 0 0,0 0 0,0 1 0,0-1 0,1 0 0,-1 0 0,1 1 0,-1-1 0,1 1 0,-1-1 0,1 0 0,0 1 0,0-1 0,0 1 0,0-1 0,0 1 0,0 0 0,1 48 0,0-32 0,13 137 0,-13-120 0,-1-21 0,1-1 0,0 0 0,4 17 0,-4-25 0,0 0 0,0 0 0,1-1 0,0 1 0,0-1 0,0 0 0,0 1 0,1-1 0,0 0 0,-1 0 0,2-1 0,-1 1 0,0-1 0,1 1 0,4 2 0,-3-3 0,1 0 0,0-1 0,0 0 0,0 0 0,0-1 0,0 1 0,0-1 0,0 0 0,0-1 0,1 0 0,8 0 0,35 0 0,-18 1 0,1-2 0,-1-1 0,41-8 0,-52 5 0,-1 1 0,1 1 0,35 0 0,-55 3 0,0 0 0,1 1 0,-1-1 0,0 0 0,0 0 0,1-1 0,-1 1 0,0 0 0,0 0 0,1-1 0,-1 1 0,0 0 0,0-1 0,0 1 0,0-1 0,1 0 0,-1 1 0,0-1 0,0 0 0,0 0 0,0 0 0,-1 1 0,1-1 0,0 0 0,0 0 0,0 0 0,-1-1 0,1 1 0,-1 0 0,1 0 0,-1 0 0,1 0 0,-1 0 0,1-1 0,-1 1 0,0-2 0,0-3 0,0-1 0,0 0 0,-1 1 0,0-1 0,-4-11 0,2 4 0,-5-16 0,5 22 0,1 1 0,0-1 0,1 0 0,0 0 0,-1-14 0,-2-37 0,2 47 0,0 0 0,1 1 0,1-1 0,0 0 0,1 0 0,2-16 0,12-47-1365</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6:49.294"/>
    </inkml:context>
    <inkml:brush xml:id="br0">
      <inkml:brushProperty name="width" value="0.2" units="cm"/>
      <inkml:brushProperty name="height" value="0.2" units="cm"/>
      <inkml:brushProperty name="color" value="#00A0D7"/>
    </inkml:brush>
  </inkml:definitions>
  <inkml:trace contextRef="#ctx0" brushRef="#br0">1 23 24575,'0'-2'0,"0"1"0,1 0 0,-1 0 0,1 0 0,0-1 0,-1 1 0,1 0 0,0 0 0,-1 0 0,1 0 0,0 0 0,0 0 0,0 1 0,0-1 0,0 0 0,0 0 0,0 1 0,0-1 0,1 0 0,-1 1 0,0-1 0,0 1 0,0 0 0,1-1 0,-1 1 0,0 0 0,0 0 0,1 0 0,-1 0 0,0 0 0,1 0 0,0 0 0,58 1 0,-40 0 0,67-2 0,98 2 0,-163 0 0,-10-1 0,-1 0 0,0 1 0,1 1 0,15 3 0,-20 1-1365</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7T23:28:50.105"/>
    </inkml:context>
    <inkml:brush xml:id="br0">
      <inkml:brushProperty name="width" value="0.05" units="cm"/>
      <inkml:brushProperty name="height" value="0.05" units="cm"/>
      <inkml:brushProperty name="color" value="#00A0D7"/>
    </inkml:brush>
  </inkml:definitions>
  <inkml:trace contextRef="#ctx0" brushRef="#br0">79 23 24575,'0'-1'0,"1"-1"0,0 1 0,0-1 0,0 1 0,-1 0 0,2 0 0,-1-1 0,0 1 0,0 0 0,0 0 0,0 0 0,1 0 0,-1 0 0,1 0 0,-1 0 0,0 1 0,1-1 0,-1 0 0,1 1 0,0 0 0,-1-1 0,1 1 0,-1 0 0,1-1 0,0 1 0,-1 0 0,1 0 0,0 0 0,2 1 0,3-1 0,-1 0 0,1 0 0,-1 0 0,0 1 0,1 0 0,10 4 0,-15-4 0,1 1 0,-1 0 0,0 0 0,0 0 0,0 0 0,0 0 0,0 0 0,0 1 0,-1-1 0,1 1 0,-1-1 0,0 1 0,1 0 0,-1 0 0,-1-1 0,1 1 0,0 0 0,-1 0 0,1 3 0,3 57 0,-4-63 0,4 43 0,-3-35 0,0 0 0,0 0 0,0 1 0,-1-1 0,-2 13 0,2-20 0,-1 0 0,1 0 0,-1 0 0,0 0 0,1 0 0,-1 0 0,0-1 0,1 1 0,-1 0 0,0-1 0,0 1 0,0 0 0,1-1 0,-1 1 0,0-1 0,0 1 0,0-1 0,0 0 0,0 1 0,0-1 0,0 0 0,0 0 0,0 1 0,0-1 0,-1 0 0,-38 2 0,15 0 0,-32 4 79,46-6-368,0 1 0,0 0 0,0 1 1,-17 5-1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32" tIns="48317" rIns="96632" bIns="48317" rtlCol="0"/>
          <a:lstStyle>
            <a:lvl1pPr algn="l">
              <a:defRPr sz="1300"/>
            </a:lvl1pPr>
          </a:lstStyle>
          <a:p>
            <a:r>
              <a:rPr lang="en-US"/>
              <a:t>Water and Water Reclamation Rate Study</a:t>
            </a:r>
            <a:endParaRPr lang="en-GB" dirty="0"/>
          </a:p>
        </p:txBody>
      </p:sp>
      <p:sp>
        <p:nvSpPr>
          <p:cNvPr id="3" name="Date Placeholder 2"/>
          <p:cNvSpPr>
            <a:spLocks noGrp="1"/>
          </p:cNvSpPr>
          <p:nvPr>
            <p:ph type="dt" idx="1"/>
          </p:nvPr>
        </p:nvSpPr>
        <p:spPr>
          <a:xfrm>
            <a:off x="4143587" y="0"/>
            <a:ext cx="3169920" cy="481727"/>
          </a:xfrm>
          <a:prstGeom prst="rect">
            <a:avLst/>
          </a:prstGeom>
        </p:spPr>
        <p:txBody>
          <a:bodyPr vert="horz" lIns="96632" tIns="48317" rIns="96632" bIns="48317" rtlCol="0"/>
          <a:lstStyle>
            <a:lvl1pPr algn="r">
              <a:defRPr sz="1300"/>
            </a:lvl1pPr>
          </a:lstStyle>
          <a:p>
            <a:r>
              <a:rPr lang="en-US"/>
              <a:t>February 13, 2020</a:t>
            </a:r>
            <a:endParaRPr lang="en-GB"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32" tIns="48317" rIns="96632" bIns="48317" rtlCol="0" anchor="ctr"/>
          <a:lstStyle/>
          <a:p>
            <a:endParaRPr lang="en-GB" dirty="0"/>
          </a:p>
        </p:txBody>
      </p:sp>
      <p:sp>
        <p:nvSpPr>
          <p:cNvPr id="5" name="Notes Placeholder 4"/>
          <p:cNvSpPr>
            <a:spLocks noGrp="1"/>
          </p:cNvSpPr>
          <p:nvPr>
            <p:ph type="body" sz="quarter" idx="3"/>
          </p:nvPr>
        </p:nvSpPr>
        <p:spPr>
          <a:xfrm>
            <a:off x="731521" y="4620579"/>
            <a:ext cx="5852160" cy="3780473"/>
          </a:xfrm>
          <a:prstGeom prst="rect">
            <a:avLst/>
          </a:prstGeom>
        </p:spPr>
        <p:txBody>
          <a:bodyPr vert="horz" lIns="96632" tIns="48317" rIns="96632" bIns="4831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19474"/>
            <a:ext cx="3169920" cy="481726"/>
          </a:xfrm>
          <a:prstGeom prst="rect">
            <a:avLst/>
          </a:prstGeom>
        </p:spPr>
        <p:txBody>
          <a:bodyPr vert="horz" lIns="96632" tIns="48317" rIns="96632" bIns="48317" rtlCol="0" anchor="b"/>
          <a:lstStyle>
            <a:lvl1pPr algn="l">
              <a:defRPr sz="1300"/>
            </a:lvl1pPr>
          </a:lstStyle>
          <a:p>
            <a:endParaRPr lang="en-GB"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32" tIns="48317" rIns="96632" bIns="48317" rtlCol="0" anchor="b"/>
          <a:lstStyle>
            <a:lvl1pPr algn="r">
              <a:defRPr sz="1300"/>
            </a:lvl1pPr>
          </a:lstStyle>
          <a:p>
            <a:fld id="{F6DE8F2A-B3D4-43F2-B39B-CD77F64A1950}" type="slidenum">
              <a:rPr lang="en-GB" smtClean="0"/>
              <a:t>‹#›</a:t>
            </a:fld>
            <a:endParaRPr lang="en-GB" dirty="0"/>
          </a:p>
        </p:txBody>
      </p:sp>
    </p:spTree>
    <p:extLst>
      <p:ext uri="{BB962C8B-B14F-4D97-AF65-F5344CB8AC3E}">
        <p14:creationId xmlns:p14="http://schemas.microsoft.com/office/powerpoint/2010/main" val="446177964"/>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2aeac3c388_2_0: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a:ln>
                <a:noFill/>
              </a:ln>
              <a:solidFill>
                <a:srgbClr val="000000"/>
              </a:solidFill>
              <a:effectLst/>
              <a:uLnTx/>
              <a:uFillTx/>
              <a:latin typeface="Calibri"/>
              <a:cs typeface="Calibri"/>
              <a:sym typeface="Calibri"/>
            </a:endParaRPr>
          </a:p>
        </p:txBody>
      </p:sp>
      <p:sp>
        <p:nvSpPr>
          <p:cNvPr id="88" name="Google Shape;88;g32aeac3c388_2_0: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t>1.7.2013</a:t>
            </a:r>
            <a:endParaRPr kumimoji="0" sz="1200" b="0" i="0" u="none" strike="noStrike" kern="0" cap="none" spc="0" normalizeH="0" baseline="0" noProof="0">
              <a:ln>
                <a:noFill/>
              </a:ln>
              <a:solidFill>
                <a:srgbClr val="000000"/>
              </a:solidFill>
              <a:effectLst/>
              <a:uLnTx/>
              <a:uFillTx/>
              <a:latin typeface="Calibri"/>
              <a:cs typeface="Calibri"/>
              <a:sym typeface="Calibri"/>
            </a:endParaRPr>
          </a:p>
        </p:txBody>
      </p:sp>
      <p:sp>
        <p:nvSpPr>
          <p:cNvPr id="89" name="Google Shape;89;g32aeac3c388_2_0: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0" name="Google Shape;90;g32aeac3c388_2_0: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1.7.2013</a:t>
            </a:r>
            <a:endParaRPr/>
          </a:p>
          <a:p>
            <a:pPr marL="0" lvl="0" indent="0" algn="l" rtl="0">
              <a:spcBef>
                <a:spcPts val="0"/>
              </a:spcBef>
              <a:spcAft>
                <a:spcPts val="0"/>
              </a:spcAft>
              <a:buNone/>
            </a:pPr>
            <a:endParaRPr/>
          </a:p>
          <a:p>
            <a:pPr marL="0" lvl="0" indent="0" algn="l" rtl="0">
              <a:spcBef>
                <a:spcPts val="0"/>
              </a:spcBef>
              <a:spcAft>
                <a:spcPts val="0"/>
              </a:spcAft>
              <a:buNone/>
            </a:pPr>
            <a:r>
              <a:rPr lang="en-US"/>
              <a:t>February 5th Council Meeting</a:t>
            </a:r>
            <a:endParaRPr/>
          </a:p>
          <a:p>
            <a:pPr marL="0" lvl="0" indent="0" algn="l" rtl="0">
              <a:spcBef>
                <a:spcPts val="0"/>
              </a:spcBef>
              <a:spcAft>
                <a:spcPts val="0"/>
              </a:spcAft>
              <a:buNone/>
            </a:pPr>
            <a:endParaRPr/>
          </a:p>
          <a:p>
            <a:pPr marL="0" lvl="0" indent="0" algn="l" rtl="0">
              <a:spcBef>
                <a:spcPts val="0"/>
              </a:spcBef>
              <a:spcAft>
                <a:spcPts val="0"/>
              </a:spcAft>
              <a:buNone/>
            </a:pPr>
            <a:r>
              <a:rPr lang="en-US"/>
              <a:t>● Rate Study 1st Presentation (Presentation)</a:t>
            </a:r>
            <a:endParaRPr/>
          </a:p>
          <a:p>
            <a:pPr marL="0" lvl="0" indent="0" algn="l" rtl="0">
              <a:spcBef>
                <a:spcPts val="0"/>
              </a:spcBef>
              <a:spcAft>
                <a:spcPts val="0"/>
              </a:spcAft>
              <a:buNone/>
            </a:pPr>
            <a:r>
              <a:rPr lang="en-US"/>
              <a:t>● Biosolids contract (Consent) = $1.4M / year</a:t>
            </a:r>
            <a:endParaRPr/>
          </a:p>
          <a:p>
            <a:pPr marL="0" lvl="0" indent="0" algn="l" rtl="0">
              <a:spcBef>
                <a:spcPts val="0"/>
              </a:spcBef>
              <a:spcAft>
                <a:spcPts val="0"/>
              </a:spcAft>
              <a:buNone/>
            </a:pPr>
            <a:r>
              <a:rPr lang="en-US"/>
              <a:t>● Water Capacity Fee (Public Hearing)=growth pays for growth</a:t>
            </a:r>
            <a:endParaRPr/>
          </a:p>
          <a:p>
            <a:pPr marL="0" lvl="0" indent="0" algn="l" rtl="0">
              <a:spcBef>
                <a:spcPts val="0"/>
              </a:spcBef>
              <a:spcAft>
                <a:spcPts val="0"/>
              </a:spcAft>
              <a:buNone/>
            </a:pPr>
            <a:r>
              <a:rPr lang="en-US"/>
              <a:t>● Greenhouse Gas Report (Regular)</a:t>
            </a:r>
            <a:endParaRPr/>
          </a:p>
          <a:p>
            <a:pPr marL="0" lvl="0" indent="0" algn="l" rtl="0">
              <a:spcBef>
                <a:spcPts val="0"/>
              </a:spcBef>
              <a:spcAft>
                <a:spcPts val="0"/>
              </a:spcAft>
              <a:buNone/>
            </a:pPr>
            <a:endParaRPr/>
          </a:p>
          <a:p>
            <a:pPr marL="0" lvl="0" indent="0" algn="l" rtl="0">
              <a:spcBef>
                <a:spcPts val="0"/>
              </a:spcBef>
              <a:spcAft>
                <a:spcPts val="0"/>
              </a:spcAft>
              <a:buNone/>
            </a:pPr>
            <a:r>
              <a:rPr lang="en-US"/>
              <a:t>‹#›</a:t>
            </a:r>
            <a:endParaRPr/>
          </a:p>
        </p:txBody>
      </p:sp>
      <p:sp>
        <p:nvSpPr>
          <p:cNvPr id="91" name="Google Shape;91;g32aeac3c388_2_0: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a:ln>
                <a:noFill/>
              </a:ln>
              <a:solidFill>
                <a:srgbClr val="000000"/>
              </a:solidFill>
              <a:effectLst/>
              <a:uLnTx/>
              <a:uFillTx/>
              <a:latin typeface="Calibri"/>
              <a:cs typeface="Calibri"/>
              <a:sym typeface="Calibri"/>
            </a:endParaRPr>
          </a:p>
        </p:txBody>
      </p:sp>
      <p:sp>
        <p:nvSpPr>
          <p:cNvPr id="92" name="Google Shape;92;g32aeac3c388_2_0: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32aeac3c388_2_63: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a:ln>
                <a:noFill/>
              </a:ln>
              <a:solidFill>
                <a:srgbClr val="000000"/>
              </a:solidFill>
              <a:effectLst/>
              <a:uLnTx/>
              <a:uFillTx/>
              <a:latin typeface="Calibri"/>
              <a:cs typeface="Calibri"/>
              <a:sym typeface="Calibri"/>
            </a:endParaRPr>
          </a:p>
        </p:txBody>
      </p:sp>
      <p:sp>
        <p:nvSpPr>
          <p:cNvPr id="153" name="Google Shape;153;g32aeac3c388_2_63: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t>1.7.2013</a:t>
            </a:r>
            <a:endParaRPr kumimoji="0" sz="1200" b="0" i="0" u="none" strike="noStrike" kern="0" cap="none" spc="0" normalizeH="0" baseline="0" noProof="0">
              <a:ln>
                <a:noFill/>
              </a:ln>
              <a:solidFill>
                <a:srgbClr val="000000"/>
              </a:solidFill>
              <a:effectLst/>
              <a:uLnTx/>
              <a:uFillTx/>
              <a:latin typeface="Calibri"/>
              <a:cs typeface="Calibri"/>
              <a:sym typeface="Calibri"/>
            </a:endParaRPr>
          </a:p>
        </p:txBody>
      </p:sp>
      <p:sp>
        <p:nvSpPr>
          <p:cNvPr id="154" name="Google Shape;154;g32aeac3c388_2_63: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g32aeac3c388_2_63: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Should we add the corp yard as part of the infrastructure of your facilities?</a:t>
            </a:r>
            <a:endParaRPr/>
          </a:p>
        </p:txBody>
      </p:sp>
      <p:sp>
        <p:nvSpPr>
          <p:cNvPr id="156" name="Google Shape;156;g32aeac3c388_2_63: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a:ln>
                <a:noFill/>
              </a:ln>
              <a:solidFill>
                <a:srgbClr val="000000"/>
              </a:solidFill>
              <a:effectLst/>
              <a:uLnTx/>
              <a:uFillTx/>
              <a:latin typeface="Calibri"/>
              <a:cs typeface="Calibri"/>
              <a:sym typeface="Calibri"/>
            </a:endParaRPr>
          </a:p>
        </p:txBody>
      </p:sp>
      <p:sp>
        <p:nvSpPr>
          <p:cNvPr id="157" name="Google Shape;157;g32aeac3c388_2_63: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2aeac3c388_2_80: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p>
        </p:txBody>
      </p:sp>
      <p:sp>
        <p:nvSpPr>
          <p:cNvPr id="171" name="Google Shape;171;g32aeac3c388_2_80: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b="0" i="0" u="none" strike="noStrike" cap="none">
                <a:solidFill>
                  <a:schemeClr val="dk1"/>
                </a:solidFill>
                <a:latin typeface="Calibri"/>
                <a:ea typeface="Calibri"/>
                <a:cs typeface="Calibri"/>
                <a:sym typeface="Calibri"/>
              </a:rPr>
              <a:t>1.7.2013</a:t>
            </a:r>
            <a:endParaRPr/>
          </a:p>
        </p:txBody>
      </p:sp>
      <p:sp>
        <p:nvSpPr>
          <p:cNvPr id="172" name="Google Shape;172;g32aeac3c388_2_80: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g32aeac3c388_2_80: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Should we add the corp yard as part of the infrastructure of your facilities?</a:t>
            </a:r>
            <a:endParaRPr/>
          </a:p>
        </p:txBody>
      </p:sp>
      <p:sp>
        <p:nvSpPr>
          <p:cNvPr id="174" name="Google Shape;174;g32aeac3c388_2_80: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p>
        </p:txBody>
      </p:sp>
      <p:sp>
        <p:nvSpPr>
          <p:cNvPr id="175" name="Google Shape;175;g32aeac3c388_2_80: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b="0" i="0" u="none" strike="noStrike" cap="none">
                <a:solidFill>
                  <a:schemeClr val="dk1"/>
                </a:solidFill>
                <a:latin typeface="Calibri"/>
                <a:ea typeface="Calibri"/>
                <a:cs typeface="Calibri"/>
                <a:sym typeface="Calibri"/>
              </a:rPr>
              <a:t>‹#›</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7</a:t>
            </a:fld>
            <a:endParaRPr lang="en-GB" dirty="0"/>
          </a:p>
        </p:txBody>
      </p:sp>
    </p:spTree>
    <p:extLst>
      <p:ext uri="{BB962C8B-B14F-4D97-AF65-F5344CB8AC3E}">
        <p14:creationId xmlns:p14="http://schemas.microsoft.com/office/powerpoint/2010/main" val="1525247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8</a:t>
            </a:fld>
            <a:endParaRPr lang="en-GB" dirty="0"/>
          </a:p>
        </p:txBody>
      </p:sp>
    </p:spTree>
    <p:extLst>
      <p:ext uri="{BB962C8B-B14F-4D97-AF65-F5344CB8AC3E}">
        <p14:creationId xmlns:p14="http://schemas.microsoft.com/office/powerpoint/2010/main" val="4284872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9</a:t>
            </a:fld>
            <a:endParaRPr lang="en-GB" dirty="0"/>
          </a:p>
        </p:txBody>
      </p:sp>
    </p:spTree>
    <p:extLst>
      <p:ext uri="{BB962C8B-B14F-4D97-AF65-F5344CB8AC3E}">
        <p14:creationId xmlns:p14="http://schemas.microsoft.com/office/powerpoint/2010/main" val="1140710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10</a:t>
            </a:fld>
            <a:endParaRPr lang="en-GB" dirty="0"/>
          </a:p>
        </p:txBody>
      </p:sp>
    </p:spTree>
    <p:extLst>
      <p:ext uri="{BB962C8B-B14F-4D97-AF65-F5344CB8AC3E}">
        <p14:creationId xmlns:p14="http://schemas.microsoft.com/office/powerpoint/2010/main" val="2428947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11</a:t>
            </a:fld>
            <a:endParaRPr lang="en-GB" dirty="0"/>
          </a:p>
        </p:txBody>
      </p:sp>
    </p:spTree>
    <p:extLst>
      <p:ext uri="{BB962C8B-B14F-4D97-AF65-F5344CB8AC3E}">
        <p14:creationId xmlns:p14="http://schemas.microsoft.com/office/powerpoint/2010/main" val="604270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273FA-3653-6004-3DE9-1C4EEA225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9A7B24-7D67-A7E1-2FEF-CD4D340CF8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DD6C1C-D9F8-F8BD-6919-B150EAE3047A}"/>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2AB6B3DB-456F-9F1A-46A0-F3B8641B13CA}"/>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A79997A5-655D-0F58-2BD3-C4B1F51C0FC7}"/>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54D9069C-4595-A8AF-3DB3-3C78ABD5F3FB}"/>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85C8FE16-3EEE-4A0B-0936-B3CE5D2CF2D2}"/>
              </a:ext>
            </a:extLst>
          </p:cNvPr>
          <p:cNvSpPr>
            <a:spLocks noGrp="1"/>
          </p:cNvSpPr>
          <p:nvPr>
            <p:ph type="sldNum" sz="quarter" idx="5"/>
          </p:nvPr>
        </p:nvSpPr>
        <p:spPr/>
        <p:txBody>
          <a:bodyPr/>
          <a:lstStyle/>
          <a:p>
            <a:fld id="{F6DE8F2A-B3D4-43F2-B39B-CD77F64A1950}" type="slidenum">
              <a:rPr lang="en-GB" smtClean="0"/>
              <a:t>14</a:t>
            </a:fld>
            <a:endParaRPr lang="en-GB" dirty="0"/>
          </a:p>
        </p:txBody>
      </p:sp>
    </p:spTree>
    <p:extLst>
      <p:ext uri="{BB962C8B-B14F-4D97-AF65-F5344CB8AC3E}">
        <p14:creationId xmlns:p14="http://schemas.microsoft.com/office/powerpoint/2010/main" val="3826589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r>
              <a:rPr lang="en-US"/>
              <a:t>February 25, 2020</a:t>
            </a:r>
            <a:endParaRPr lang="en-US" dirty="0"/>
          </a:p>
        </p:txBody>
      </p:sp>
      <p:sp>
        <p:nvSpPr>
          <p:cNvPr id="6" name="Footer Placeholder 5"/>
          <p:cNvSpPr>
            <a:spLocks noGrp="1"/>
          </p:cNvSpPr>
          <p:nvPr>
            <p:ph type="ftr" sz="quarter" idx="12"/>
          </p:nvPr>
        </p:nvSpPr>
        <p:spPr/>
        <p:txBody>
          <a:bodyPr/>
          <a:lstStyle/>
          <a:p>
            <a:endParaRPr lang="en-US" dirty="0"/>
          </a:p>
        </p:txBody>
      </p:sp>
      <p:sp>
        <p:nvSpPr>
          <p:cNvPr id="7" name="Header Placeholder 6"/>
          <p:cNvSpPr>
            <a:spLocks noGrp="1"/>
          </p:cNvSpPr>
          <p:nvPr>
            <p:ph type="hdr" sz="quarter" idx="13"/>
          </p:nvPr>
        </p:nvSpPr>
        <p:spPr/>
        <p:txBody>
          <a:bodyPr/>
          <a:lstStyle/>
          <a:p>
            <a:r>
              <a:rPr lang="en-US"/>
              <a:t>North Marin Water District Rate Study</a:t>
            </a:r>
            <a:endParaRPr lang="en-US" dirty="0"/>
          </a:p>
        </p:txBody>
      </p:sp>
      <p:sp>
        <p:nvSpPr>
          <p:cNvPr id="8" name="Slide Number Placeholder 7">
            <a:extLst>
              <a:ext uri="{FF2B5EF4-FFF2-40B4-BE49-F238E27FC236}">
                <a16:creationId xmlns:a16="http://schemas.microsoft.com/office/drawing/2014/main" id="{A29A037D-498B-4359-B347-9ACC2E3CFA89}"/>
              </a:ext>
            </a:extLst>
          </p:cNvPr>
          <p:cNvSpPr>
            <a:spLocks noGrp="1"/>
          </p:cNvSpPr>
          <p:nvPr>
            <p:ph type="sldNum" sz="quarter" idx="5"/>
          </p:nvPr>
        </p:nvSpPr>
        <p:spPr/>
        <p:txBody>
          <a:bodyPr/>
          <a:lstStyle/>
          <a:p>
            <a:fld id="{1175C21F-68E8-4A22-BBF5-9CD63F183B33}" type="slidenum">
              <a:rPr lang="en-US" smtClean="0"/>
              <a:t>17</a:t>
            </a:fld>
            <a:endParaRPr lang="en-US"/>
          </a:p>
        </p:txBody>
      </p:sp>
    </p:spTree>
    <p:extLst>
      <p:ext uri="{BB962C8B-B14F-4D97-AF65-F5344CB8AC3E}">
        <p14:creationId xmlns:p14="http://schemas.microsoft.com/office/powerpoint/2010/main" val="2469733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71EC6-8476-B13C-3697-08CE9A2937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26DF9A-A1F9-58EE-5609-3E70246A13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451EDA-29E0-3BD6-208E-E982335BFACE}"/>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CE2A2250-83CD-1F3A-1DC3-9F04ACB2BD35}"/>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59AB0725-A2AE-6A3A-6135-4E348C6BF45C}"/>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E4919480-C37F-57F3-D130-C56B6CD04812}"/>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618B49DB-71E0-CC99-F7A2-D30845DB73A1}"/>
              </a:ext>
            </a:extLst>
          </p:cNvPr>
          <p:cNvSpPr>
            <a:spLocks noGrp="1"/>
          </p:cNvSpPr>
          <p:nvPr>
            <p:ph type="sldNum" sz="quarter" idx="5"/>
          </p:nvPr>
        </p:nvSpPr>
        <p:spPr/>
        <p:txBody>
          <a:bodyPr/>
          <a:lstStyle/>
          <a:p>
            <a:fld id="{F6DE8F2A-B3D4-43F2-B39B-CD77F64A1950}" type="slidenum">
              <a:rPr lang="en-GB" smtClean="0"/>
              <a:t>20</a:t>
            </a:fld>
            <a:endParaRPr lang="en-GB" dirty="0"/>
          </a:p>
        </p:txBody>
      </p:sp>
    </p:spTree>
    <p:extLst>
      <p:ext uri="{BB962C8B-B14F-4D97-AF65-F5344CB8AC3E}">
        <p14:creationId xmlns:p14="http://schemas.microsoft.com/office/powerpoint/2010/main" val="94284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8CD4F-B8A4-A875-5BCD-FEAA4856AC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8158D9-2C4F-B1ED-71D9-8196FFBA2F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B6421-5E93-F44A-665B-C1DD7416262C}"/>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95C92AC4-0587-92E1-F03F-B573859CF426}"/>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D9FA80F0-11FE-5CDD-2AFA-971377321024}"/>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9B489B3B-1B38-B04A-BD03-079C0E026EFE}"/>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4BE75C1D-ECCB-D6BA-0F33-AD0A31F44A9F}"/>
              </a:ext>
            </a:extLst>
          </p:cNvPr>
          <p:cNvSpPr>
            <a:spLocks noGrp="1"/>
          </p:cNvSpPr>
          <p:nvPr>
            <p:ph type="sldNum" sz="quarter" idx="5"/>
          </p:nvPr>
        </p:nvSpPr>
        <p:spPr/>
        <p:txBody>
          <a:bodyPr/>
          <a:lstStyle/>
          <a:p>
            <a:fld id="{F6DE8F2A-B3D4-43F2-B39B-CD77F64A1950}" type="slidenum">
              <a:rPr lang="en-GB" smtClean="0"/>
              <a:t>24</a:t>
            </a:fld>
            <a:endParaRPr lang="en-GB" dirty="0"/>
          </a:p>
        </p:txBody>
      </p:sp>
    </p:spTree>
    <p:extLst>
      <p:ext uri="{BB962C8B-B14F-4D97-AF65-F5344CB8AC3E}">
        <p14:creationId xmlns:p14="http://schemas.microsoft.com/office/powerpoint/2010/main" val="35082487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0867E-2348-0EBC-A38C-B81EDD5AD9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2C946-E394-3135-6DEA-C6FF5E8C26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BFFAA9-142C-F2D6-AB1E-7ED166D877AC}"/>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B13710C0-1858-1722-A3E6-D25F44189BA3}"/>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0B39155E-E90C-4CAF-95FB-FDDF894A19CF}"/>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63907C72-F2A1-6797-BA95-4EBAD8334E75}"/>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0D52D375-101E-6658-A7D7-63AD05BCDF60}"/>
              </a:ext>
            </a:extLst>
          </p:cNvPr>
          <p:cNvSpPr>
            <a:spLocks noGrp="1"/>
          </p:cNvSpPr>
          <p:nvPr>
            <p:ph type="sldNum" sz="quarter" idx="5"/>
          </p:nvPr>
        </p:nvSpPr>
        <p:spPr/>
        <p:txBody>
          <a:bodyPr/>
          <a:lstStyle/>
          <a:p>
            <a:fld id="{F6DE8F2A-B3D4-43F2-B39B-CD77F64A1950}" type="slidenum">
              <a:rPr lang="en-GB" smtClean="0"/>
              <a:t>28</a:t>
            </a:fld>
            <a:endParaRPr lang="en-GB" dirty="0"/>
          </a:p>
        </p:txBody>
      </p:sp>
    </p:spTree>
    <p:extLst>
      <p:ext uri="{BB962C8B-B14F-4D97-AF65-F5344CB8AC3E}">
        <p14:creationId xmlns:p14="http://schemas.microsoft.com/office/powerpoint/2010/main" val="3920268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g32aeac3c388_2_661: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9" name="Google Shape;809;g32aeac3c388_2_661:notes"/>
          <p:cNvSpPr>
            <a:spLocks noGrp="1" noRot="1" noChangeAspect="1"/>
          </p:cNvSpPr>
          <p:nvPr>
            <p:ph type="sldImg" idx="2"/>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7"/>
        <p:cNvGrpSpPr/>
        <p:nvPr/>
      </p:nvGrpSpPr>
      <p:grpSpPr>
        <a:xfrm>
          <a:off x="0" y="0"/>
          <a:ext cx="0" cy="0"/>
          <a:chOff x="0" y="0"/>
          <a:chExt cx="0" cy="0"/>
        </a:xfrm>
      </p:grpSpPr>
      <p:sp>
        <p:nvSpPr>
          <p:cNvPr id="798" name="Google Shape;798;g32aeac3c388_2_652: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99" name="Google Shape;799;g32aeac3c388_2_652:notes"/>
          <p:cNvSpPr>
            <a:spLocks noGrp="1" noRot="1" noChangeAspect="1"/>
          </p:cNvSpPr>
          <p:nvPr>
            <p:ph type="sldImg" idx="2"/>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32edaa16f3d_0_58: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5" name="Google Shape;775;g32edaa16f3d_0_58:notes"/>
          <p:cNvSpPr>
            <a:spLocks noGrp="1" noRot="1" noChangeAspect="1"/>
          </p:cNvSpPr>
          <p:nvPr>
            <p:ph type="sldImg" idx="2"/>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35</a:t>
            </a:fld>
            <a:endParaRPr lang="en-GB" dirty="0"/>
          </a:p>
        </p:txBody>
      </p:sp>
    </p:spTree>
    <p:extLst>
      <p:ext uri="{BB962C8B-B14F-4D97-AF65-F5344CB8AC3E}">
        <p14:creationId xmlns:p14="http://schemas.microsoft.com/office/powerpoint/2010/main" val="3217431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4627A-EE45-0398-AF04-899240090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07A51E-400D-A00E-ED8B-00AAB0EF3D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56244E-DE46-D3CA-570E-65FE4636FD89}"/>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5664F918-51AE-ECFB-C12B-82F384F8A1B5}"/>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DFBAEB7E-9E3D-B3F0-72F7-C9F38B7920FE}"/>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0ACFFA14-873E-8CE4-8811-8A1E2D5BBD8D}"/>
              </a:ext>
            </a:extLst>
          </p:cNvPr>
          <p:cNvSpPr>
            <a:spLocks noGrp="1"/>
          </p:cNvSpPr>
          <p:nvPr>
            <p:ph type="ftr" sz="quarter" idx="4"/>
          </p:nvPr>
        </p:nvSpPr>
        <p:spPr/>
        <p:txBody>
          <a:bodyPr/>
          <a:lstStyle/>
          <a:p>
            <a:endParaRPr lang="en-GB" dirty="0"/>
          </a:p>
        </p:txBody>
      </p:sp>
      <p:sp>
        <p:nvSpPr>
          <p:cNvPr id="7" name="Slide Number Placeholder 6">
            <a:extLst>
              <a:ext uri="{FF2B5EF4-FFF2-40B4-BE49-F238E27FC236}">
                <a16:creationId xmlns:a16="http://schemas.microsoft.com/office/drawing/2014/main" id="{3B4B75EE-4922-4FB4-8A39-3468D928553C}"/>
              </a:ext>
            </a:extLst>
          </p:cNvPr>
          <p:cNvSpPr>
            <a:spLocks noGrp="1"/>
          </p:cNvSpPr>
          <p:nvPr>
            <p:ph type="sldNum" sz="quarter" idx="5"/>
          </p:nvPr>
        </p:nvSpPr>
        <p:spPr/>
        <p:txBody>
          <a:bodyPr/>
          <a:lstStyle/>
          <a:p>
            <a:fld id="{F6DE8F2A-B3D4-43F2-B39B-CD77F64A1950}" type="slidenum">
              <a:rPr lang="en-GB" smtClean="0"/>
              <a:t>36</a:t>
            </a:fld>
            <a:endParaRPr lang="en-GB" dirty="0"/>
          </a:p>
        </p:txBody>
      </p:sp>
    </p:spTree>
    <p:extLst>
      <p:ext uri="{BB962C8B-B14F-4D97-AF65-F5344CB8AC3E}">
        <p14:creationId xmlns:p14="http://schemas.microsoft.com/office/powerpoint/2010/main" val="2579693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37</a:t>
            </a:fld>
            <a:endParaRPr lang="en-GB" dirty="0"/>
          </a:p>
        </p:txBody>
      </p:sp>
    </p:spTree>
    <p:extLst>
      <p:ext uri="{BB962C8B-B14F-4D97-AF65-F5344CB8AC3E}">
        <p14:creationId xmlns:p14="http://schemas.microsoft.com/office/powerpoint/2010/main" val="23142745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F94F4-30FC-B44A-8246-737006F27E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AEFCB2-BBD4-C266-10A2-2F834BDAD6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672904-3862-7747-04CB-32E4A2589E25}"/>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32FD7EE5-352B-4E05-DC29-E077C4A0C1FC}"/>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7E3C244F-804C-C82A-5F80-7BDAB6640749}"/>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E1A951E3-316B-A214-32CD-8C2EE05601DA}"/>
              </a:ext>
            </a:extLst>
          </p:cNvPr>
          <p:cNvSpPr>
            <a:spLocks noGrp="1"/>
          </p:cNvSpPr>
          <p:nvPr>
            <p:ph type="ftr" sz="quarter" idx="4"/>
          </p:nvPr>
        </p:nvSpPr>
        <p:spPr/>
        <p:txBody>
          <a:bodyPr/>
          <a:lstStyle/>
          <a:p>
            <a:endParaRPr lang="en-GB" dirty="0"/>
          </a:p>
        </p:txBody>
      </p:sp>
      <p:sp>
        <p:nvSpPr>
          <p:cNvPr id="7" name="Slide Number Placeholder 6">
            <a:extLst>
              <a:ext uri="{FF2B5EF4-FFF2-40B4-BE49-F238E27FC236}">
                <a16:creationId xmlns:a16="http://schemas.microsoft.com/office/drawing/2014/main" id="{6E741CFF-C747-34D3-081F-9E0C72E698D2}"/>
              </a:ext>
            </a:extLst>
          </p:cNvPr>
          <p:cNvSpPr>
            <a:spLocks noGrp="1"/>
          </p:cNvSpPr>
          <p:nvPr>
            <p:ph type="sldNum" sz="quarter" idx="5"/>
          </p:nvPr>
        </p:nvSpPr>
        <p:spPr/>
        <p:txBody>
          <a:bodyPr/>
          <a:lstStyle/>
          <a:p>
            <a:fld id="{F6DE8F2A-B3D4-43F2-B39B-CD77F64A1950}" type="slidenum">
              <a:rPr lang="en-GB" smtClean="0"/>
              <a:t>38</a:t>
            </a:fld>
            <a:endParaRPr lang="en-GB" dirty="0"/>
          </a:p>
        </p:txBody>
      </p:sp>
    </p:spTree>
    <p:extLst>
      <p:ext uri="{BB962C8B-B14F-4D97-AF65-F5344CB8AC3E}">
        <p14:creationId xmlns:p14="http://schemas.microsoft.com/office/powerpoint/2010/main" val="2739522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9415B-2E4B-FC34-C9D1-823EA5B7A2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F829F0-1BEB-09C3-B4DA-CB0893A28E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CF14CD-1F72-104C-60D3-A268F3C280B5}"/>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08EAD716-8587-A41E-9BCF-0FFEDC26F90D}"/>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95B0C283-EAEF-C33A-6F40-6DE322919F31}"/>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F7BB36BC-736C-3760-DA99-FBA925CF2ACD}"/>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912B730A-93FE-C186-A3F4-495C367C38EB}"/>
              </a:ext>
            </a:extLst>
          </p:cNvPr>
          <p:cNvSpPr>
            <a:spLocks noGrp="1"/>
          </p:cNvSpPr>
          <p:nvPr>
            <p:ph type="sldNum" sz="quarter" idx="5"/>
          </p:nvPr>
        </p:nvSpPr>
        <p:spPr/>
        <p:txBody>
          <a:bodyPr/>
          <a:lstStyle/>
          <a:p>
            <a:fld id="{F6DE8F2A-B3D4-43F2-B39B-CD77F64A1950}" type="slidenum">
              <a:rPr lang="en-GB" smtClean="0"/>
              <a:t>39</a:t>
            </a:fld>
            <a:endParaRPr lang="en-GB" dirty="0"/>
          </a:p>
        </p:txBody>
      </p:sp>
    </p:spTree>
    <p:extLst>
      <p:ext uri="{BB962C8B-B14F-4D97-AF65-F5344CB8AC3E}">
        <p14:creationId xmlns:p14="http://schemas.microsoft.com/office/powerpoint/2010/main" val="9609404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a:t>2024 Water and Wastewater Rate Study</a:t>
            </a:r>
            <a:endParaRPr lang="en-GB" dirty="0"/>
          </a:p>
        </p:txBody>
      </p:sp>
      <p:sp>
        <p:nvSpPr>
          <p:cNvPr id="5" name="Date Placeholder 4"/>
          <p:cNvSpPr>
            <a:spLocks noGrp="1"/>
          </p:cNvSpPr>
          <p:nvPr>
            <p:ph type="dt" idx="1"/>
          </p:nvPr>
        </p:nvSpPr>
        <p:spPr/>
        <p:txBody>
          <a:bodyPr/>
          <a:lstStyle/>
          <a:p>
            <a:endParaRPr lang="en-GB" dirty="0"/>
          </a:p>
        </p:txBody>
      </p:sp>
      <p:sp>
        <p:nvSpPr>
          <p:cNvPr id="6" name="Footer Placeholder 5"/>
          <p:cNvSpPr>
            <a:spLocks noGrp="1"/>
          </p:cNvSpPr>
          <p:nvPr>
            <p:ph type="ftr" sz="quarter" idx="4"/>
          </p:nvPr>
        </p:nvSpPr>
        <p:spPr/>
        <p:txBody>
          <a:bodyPr/>
          <a:lstStyle/>
          <a:p>
            <a:r>
              <a:rPr lang="en-US"/>
              <a:t>City Council Presentation</a:t>
            </a:r>
            <a:endParaRPr lang="en-GB" dirty="0"/>
          </a:p>
        </p:txBody>
      </p:sp>
      <p:sp>
        <p:nvSpPr>
          <p:cNvPr id="7" name="Slide Number Placeholder 6"/>
          <p:cNvSpPr>
            <a:spLocks noGrp="1"/>
          </p:cNvSpPr>
          <p:nvPr>
            <p:ph type="sldNum" sz="quarter" idx="5"/>
          </p:nvPr>
        </p:nvSpPr>
        <p:spPr/>
        <p:txBody>
          <a:bodyPr/>
          <a:lstStyle/>
          <a:p>
            <a:fld id="{F6DE8F2A-B3D4-43F2-B39B-CD77F64A1950}" type="slidenum">
              <a:rPr lang="en-GB" smtClean="0"/>
              <a:t>40</a:t>
            </a:fld>
            <a:endParaRPr lang="en-GB" dirty="0"/>
          </a:p>
        </p:txBody>
      </p:sp>
    </p:spTree>
    <p:extLst>
      <p:ext uri="{BB962C8B-B14F-4D97-AF65-F5344CB8AC3E}">
        <p14:creationId xmlns:p14="http://schemas.microsoft.com/office/powerpoint/2010/main" val="377270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684E1-7327-6269-2060-BA5D90B6A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0F4434-1B7F-0CD1-82D5-482C2F5269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B8146E-6DD3-554E-8891-FC3C2BA244E1}"/>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B645DCBA-E0B4-E916-549E-1F26BD3A31BE}"/>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C52A0F3C-D074-6C3F-5472-286BF6DB3655}"/>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6BBE055A-C9F6-0F59-3E99-A7D47BF0B941}"/>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168D410C-FAB2-39AA-202C-441898B17E04}"/>
              </a:ext>
            </a:extLst>
          </p:cNvPr>
          <p:cNvSpPr>
            <a:spLocks noGrp="1"/>
          </p:cNvSpPr>
          <p:nvPr>
            <p:ph type="sldNum" sz="quarter" idx="5"/>
          </p:nvPr>
        </p:nvSpPr>
        <p:spPr/>
        <p:txBody>
          <a:bodyPr/>
          <a:lstStyle/>
          <a:p>
            <a:fld id="{F6DE8F2A-B3D4-43F2-B39B-CD77F64A1950}" type="slidenum">
              <a:rPr lang="en-GB" smtClean="0"/>
              <a:t>41</a:t>
            </a:fld>
            <a:endParaRPr lang="en-GB" dirty="0"/>
          </a:p>
        </p:txBody>
      </p:sp>
    </p:spTree>
    <p:extLst>
      <p:ext uri="{BB962C8B-B14F-4D97-AF65-F5344CB8AC3E}">
        <p14:creationId xmlns:p14="http://schemas.microsoft.com/office/powerpoint/2010/main" val="3916224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9ABF0-9B90-71C1-D15A-C26DE3B83F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F1A834-7CD4-DB04-1A81-DE862E886D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148F50-3E97-F683-C09F-2717CE88ACEF}"/>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5E1129A4-AA1B-ABD0-8129-B23B1EDA8D98}"/>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129B6ECB-1747-07D6-DE4E-98923C300975}"/>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657F37A4-4184-7B10-78BA-E689AA891B63}"/>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FFD736A7-92AC-078C-AD8F-4547C673F943}"/>
              </a:ext>
            </a:extLst>
          </p:cNvPr>
          <p:cNvSpPr>
            <a:spLocks noGrp="1"/>
          </p:cNvSpPr>
          <p:nvPr>
            <p:ph type="sldNum" sz="quarter" idx="5"/>
          </p:nvPr>
        </p:nvSpPr>
        <p:spPr/>
        <p:txBody>
          <a:bodyPr/>
          <a:lstStyle/>
          <a:p>
            <a:fld id="{F6DE8F2A-B3D4-43F2-B39B-CD77F64A1950}" type="slidenum">
              <a:rPr lang="en-GB" smtClean="0"/>
              <a:t>43</a:t>
            </a:fld>
            <a:endParaRPr lang="en-GB" dirty="0"/>
          </a:p>
        </p:txBody>
      </p:sp>
    </p:spTree>
    <p:extLst>
      <p:ext uri="{BB962C8B-B14F-4D97-AF65-F5344CB8AC3E}">
        <p14:creationId xmlns:p14="http://schemas.microsoft.com/office/powerpoint/2010/main" val="17451131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9A657-F2D1-48C4-4C64-4A58C3E0AD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C0E3CA-3DFB-B4D5-B4E5-8E54136D43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B025A2-DF66-F2ED-4ACC-714F1BF04BC2}"/>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57345467-839E-D128-C613-69FB4267E384}"/>
              </a:ext>
            </a:extLst>
          </p:cNvPr>
          <p:cNvSpPr>
            <a:spLocks noGrp="1"/>
          </p:cNvSpPr>
          <p:nvPr>
            <p:ph type="hdr" sz="quarter"/>
          </p:nvPr>
        </p:nvSpPr>
        <p:spPr/>
        <p:txBody>
          <a:bodyPr/>
          <a:lstStyle/>
          <a:p>
            <a:r>
              <a:rPr lang="en-US"/>
              <a:t>2024 Water and Wastewater Rate Study</a:t>
            </a:r>
            <a:endParaRPr lang="en-GB" dirty="0"/>
          </a:p>
        </p:txBody>
      </p:sp>
      <p:sp>
        <p:nvSpPr>
          <p:cNvPr id="5" name="Date Placeholder 4">
            <a:extLst>
              <a:ext uri="{FF2B5EF4-FFF2-40B4-BE49-F238E27FC236}">
                <a16:creationId xmlns:a16="http://schemas.microsoft.com/office/drawing/2014/main" id="{8EEAA323-A4E5-913F-19E9-A6DA958597E2}"/>
              </a:ext>
            </a:extLst>
          </p:cNvPr>
          <p:cNvSpPr>
            <a:spLocks noGrp="1"/>
          </p:cNvSpPr>
          <p:nvPr>
            <p:ph type="dt" idx="1"/>
          </p:nvPr>
        </p:nvSpPr>
        <p:spPr/>
        <p:txBody>
          <a:bodyPr/>
          <a:lstStyle/>
          <a:p>
            <a:endParaRPr lang="en-GB" dirty="0"/>
          </a:p>
        </p:txBody>
      </p:sp>
      <p:sp>
        <p:nvSpPr>
          <p:cNvPr id="6" name="Footer Placeholder 5">
            <a:extLst>
              <a:ext uri="{FF2B5EF4-FFF2-40B4-BE49-F238E27FC236}">
                <a16:creationId xmlns:a16="http://schemas.microsoft.com/office/drawing/2014/main" id="{D961B1E7-43AD-8781-774D-8EA8F4456804}"/>
              </a:ext>
            </a:extLst>
          </p:cNvPr>
          <p:cNvSpPr>
            <a:spLocks noGrp="1"/>
          </p:cNvSpPr>
          <p:nvPr>
            <p:ph type="ftr" sz="quarter" idx="4"/>
          </p:nvPr>
        </p:nvSpPr>
        <p:spPr/>
        <p:txBody>
          <a:bodyPr/>
          <a:lstStyle/>
          <a:p>
            <a:r>
              <a:rPr lang="en-US"/>
              <a:t>City Council Presentation</a:t>
            </a:r>
            <a:endParaRPr lang="en-GB" dirty="0"/>
          </a:p>
        </p:txBody>
      </p:sp>
      <p:sp>
        <p:nvSpPr>
          <p:cNvPr id="7" name="Slide Number Placeholder 6">
            <a:extLst>
              <a:ext uri="{FF2B5EF4-FFF2-40B4-BE49-F238E27FC236}">
                <a16:creationId xmlns:a16="http://schemas.microsoft.com/office/drawing/2014/main" id="{236E3EA2-744A-FF27-82BC-94D17EC409D9}"/>
              </a:ext>
            </a:extLst>
          </p:cNvPr>
          <p:cNvSpPr>
            <a:spLocks noGrp="1"/>
          </p:cNvSpPr>
          <p:nvPr>
            <p:ph type="sldNum" sz="quarter" idx="5"/>
          </p:nvPr>
        </p:nvSpPr>
        <p:spPr/>
        <p:txBody>
          <a:bodyPr/>
          <a:lstStyle/>
          <a:p>
            <a:fld id="{F6DE8F2A-B3D4-43F2-B39B-CD77F64A1950}" type="slidenum">
              <a:rPr lang="en-GB" smtClean="0"/>
              <a:t>44</a:t>
            </a:fld>
            <a:endParaRPr lang="en-GB" dirty="0"/>
          </a:p>
        </p:txBody>
      </p:sp>
    </p:spTree>
    <p:extLst>
      <p:ext uri="{BB962C8B-B14F-4D97-AF65-F5344CB8AC3E}">
        <p14:creationId xmlns:p14="http://schemas.microsoft.com/office/powerpoint/2010/main" val="2861115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8B934246-87B1-4444-9DCA-06622CAD5507}"/>
              </a:ext>
            </a:extLst>
          </p:cNvPr>
          <p:cNvSpPr>
            <a:spLocks noGrp="1"/>
          </p:cNvSpPr>
          <p:nvPr>
            <p:ph type="pic" sz="quarter" idx="10" hasCustomPrompt="1"/>
          </p:nvPr>
        </p:nvSpPr>
        <p:spPr>
          <a:xfrm>
            <a:off x="123992" y="124953"/>
            <a:ext cx="11944014" cy="4372387"/>
          </a:xfrm>
          <a:custGeom>
            <a:avLst/>
            <a:gdLst>
              <a:gd name="connsiteX0" fmla="*/ 0 w 11944014"/>
              <a:gd name="connsiteY0" fmla="*/ 0 h 4372387"/>
              <a:gd name="connsiteX1" fmla="*/ 11944014 w 11944014"/>
              <a:gd name="connsiteY1" fmla="*/ 0 h 4372387"/>
              <a:gd name="connsiteX2" fmla="*/ 11944014 w 11944014"/>
              <a:gd name="connsiteY2" fmla="*/ 4064314 h 4372387"/>
              <a:gd name="connsiteX3" fmla="*/ 11419539 w 11944014"/>
              <a:gd name="connsiteY3" fmla="*/ 4152711 h 4372387"/>
              <a:gd name="connsiteX4" fmla="*/ 4857299 w 11944014"/>
              <a:gd name="connsiteY4" fmla="*/ 3772522 h 4372387"/>
              <a:gd name="connsiteX5" fmla="*/ 510557 w 11944014"/>
              <a:gd name="connsiteY5" fmla="*/ 3115117 h 4372387"/>
              <a:gd name="connsiteX6" fmla="*/ 0 w 11944014"/>
              <a:gd name="connsiteY6" fmla="*/ 3085767 h 4372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944014" h="4372387">
                <a:moveTo>
                  <a:pt x="0" y="0"/>
                </a:moveTo>
                <a:lnTo>
                  <a:pt x="11944014" y="0"/>
                </a:lnTo>
                <a:lnTo>
                  <a:pt x="11944014" y="4064314"/>
                </a:lnTo>
                <a:lnTo>
                  <a:pt x="11419539" y="4152711"/>
                </a:lnTo>
                <a:cubicBezTo>
                  <a:pt x="10120431" y="4379826"/>
                  <a:pt x="8581267" y="4634432"/>
                  <a:pt x="4857299" y="3772522"/>
                </a:cubicBezTo>
                <a:cubicBezTo>
                  <a:pt x="3261016" y="3403063"/>
                  <a:pt x="1951876" y="3212078"/>
                  <a:pt x="510557" y="3115117"/>
                </a:cubicBezTo>
                <a:lnTo>
                  <a:pt x="0" y="3085767"/>
                </a:lnTo>
                <a:close/>
              </a:path>
            </a:pathLst>
          </a:custGeom>
          <a:solidFill>
            <a:schemeClr val="bg1">
              <a:lumMod val="95000"/>
            </a:schemeClr>
          </a:solidFill>
        </p:spPr>
        <p:txBody>
          <a:bodyPr vert="horz" wrap="square" lIns="91440" tIns="45720" rIns="91440" bIns="45720" rtlCol="0" anchor="ctr" anchorCtr="1">
            <a:noAutofit/>
          </a:bodyPr>
          <a:lstStyle>
            <a:lvl1pPr marL="0" indent="0">
              <a:buNone/>
              <a:defRPr lang="en-GB" sz="1800" dirty="0"/>
            </a:lvl1pPr>
          </a:lstStyle>
          <a:p>
            <a:pPr marL="228600" lvl="0" indent="-228600" algn="ctr"/>
            <a:r>
              <a:rPr lang="en-US" dirty="0"/>
              <a:t>Insert Image</a:t>
            </a:r>
            <a:endParaRPr lang="en-GB" dirty="0"/>
          </a:p>
        </p:txBody>
      </p:sp>
      <p:sp>
        <p:nvSpPr>
          <p:cNvPr id="8" name="Freeform: Shape 7">
            <a:extLst>
              <a:ext uri="{FF2B5EF4-FFF2-40B4-BE49-F238E27FC236}">
                <a16:creationId xmlns:a16="http://schemas.microsoft.com/office/drawing/2014/main" id="{1E99C6B2-05CE-48A7-8696-CEC64BE74DF5}"/>
              </a:ext>
            </a:extLst>
          </p:cNvPr>
          <p:cNvSpPr/>
          <p:nvPr userDrawn="1"/>
        </p:nvSpPr>
        <p:spPr>
          <a:xfrm>
            <a:off x="-1" y="0"/>
            <a:ext cx="12192001" cy="6858000"/>
          </a:xfrm>
          <a:custGeom>
            <a:avLst/>
            <a:gdLst>
              <a:gd name="connsiteX0" fmla="*/ 123993 w 12192001"/>
              <a:gd name="connsiteY0" fmla="*/ 123993 h 6858000"/>
              <a:gd name="connsiteX1" fmla="*/ 123993 w 12192001"/>
              <a:gd name="connsiteY1" fmla="*/ 3209760 h 6858000"/>
              <a:gd name="connsiteX2" fmla="*/ 634550 w 12192001"/>
              <a:gd name="connsiteY2" fmla="*/ 3239110 h 6858000"/>
              <a:gd name="connsiteX3" fmla="*/ 4981292 w 12192001"/>
              <a:gd name="connsiteY3" fmla="*/ 3896515 h 6858000"/>
              <a:gd name="connsiteX4" fmla="*/ 11543532 w 12192001"/>
              <a:gd name="connsiteY4" fmla="*/ 4276704 h 6858000"/>
              <a:gd name="connsiteX5" fmla="*/ 12068007 w 12192001"/>
              <a:gd name="connsiteY5" fmla="*/ 4188307 h 6858000"/>
              <a:gd name="connsiteX6" fmla="*/ 12068007 w 12192001"/>
              <a:gd name="connsiteY6" fmla="*/ 123993 h 6858000"/>
              <a:gd name="connsiteX7" fmla="*/ 0 w 12192001"/>
              <a:gd name="connsiteY7" fmla="*/ 0 h 6858000"/>
              <a:gd name="connsiteX8" fmla="*/ 12192000 w 12192001"/>
              <a:gd name="connsiteY8" fmla="*/ 0 h 6858000"/>
              <a:gd name="connsiteX9" fmla="*/ 12192000 w 12192001"/>
              <a:gd name="connsiteY9" fmla="*/ 4167393 h 6858000"/>
              <a:gd name="connsiteX10" fmla="*/ 12192001 w 12192001"/>
              <a:gd name="connsiteY10" fmla="*/ 4167393 h 6858000"/>
              <a:gd name="connsiteX11" fmla="*/ 12192001 w 12192001"/>
              <a:gd name="connsiteY11" fmla="*/ 4799849 h 6858000"/>
              <a:gd name="connsiteX12" fmla="*/ 12192001 w 12192001"/>
              <a:gd name="connsiteY12" fmla="*/ 4950491 h 6858000"/>
              <a:gd name="connsiteX13" fmla="*/ 12192001 w 12192001"/>
              <a:gd name="connsiteY13" fmla="*/ 6858000 h 6858000"/>
              <a:gd name="connsiteX14" fmla="*/ 12192000 w 12192001"/>
              <a:gd name="connsiteY14" fmla="*/ 6858000 h 6858000"/>
              <a:gd name="connsiteX15" fmla="*/ 1 w 12192001"/>
              <a:gd name="connsiteY15" fmla="*/ 6858000 h 6858000"/>
              <a:gd name="connsiteX16" fmla="*/ 0 w 12192001"/>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92001" h="6858000">
                <a:moveTo>
                  <a:pt x="123993" y="123993"/>
                </a:moveTo>
                <a:lnTo>
                  <a:pt x="123993" y="3209760"/>
                </a:lnTo>
                <a:lnTo>
                  <a:pt x="634550" y="3239110"/>
                </a:lnTo>
                <a:cubicBezTo>
                  <a:pt x="2075869" y="3336071"/>
                  <a:pt x="3385009" y="3527056"/>
                  <a:pt x="4981292" y="3896515"/>
                </a:cubicBezTo>
                <a:cubicBezTo>
                  <a:pt x="8705260" y="4758425"/>
                  <a:pt x="10244424" y="4503819"/>
                  <a:pt x="11543532" y="4276704"/>
                </a:cubicBezTo>
                <a:lnTo>
                  <a:pt x="12068007" y="4188307"/>
                </a:lnTo>
                <a:lnTo>
                  <a:pt x="12068007" y="123993"/>
                </a:lnTo>
                <a:close/>
                <a:moveTo>
                  <a:pt x="0" y="0"/>
                </a:moveTo>
                <a:lnTo>
                  <a:pt x="12192000" y="0"/>
                </a:lnTo>
                <a:lnTo>
                  <a:pt x="12192000" y="4167393"/>
                </a:lnTo>
                <a:lnTo>
                  <a:pt x="12192001" y="4167393"/>
                </a:lnTo>
                <a:lnTo>
                  <a:pt x="12192001" y="4799849"/>
                </a:lnTo>
                <a:lnTo>
                  <a:pt x="12192001" y="4950491"/>
                </a:lnTo>
                <a:lnTo>
                  <a:pt x="12192001" y="6858000"/>
                </a:lnTo>
                <a:lnTo>
                  <a:pt x="12192000" y="6858000"/>
                </a:lnTo>
                <a:lnTo>
                  <a:pt x="1"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694871" y="5603181"/>
            <a:ext cx="9144000" cy="341632"/>
          </a:xfrm>
        </p:spPr>
        <p:txBody>
          <a:bodyPr vert="horz" lIns="91440" tIns="45720" rIns="91440" bIns="45720" rtlCol="0">
            <a:spAutoFit/>
          </a:bodyPr>
          <a:lstStyle>
            <a:lvl1pPr marL="0" indent="0">
              <a:buNone/>
              <a:defRPr lang="en-GB" sz="1800" dirty="0">
                <a:solidFill>
                  <a:schemeClr val="accent2">
                    <a:lumMod val="50000"/>
                  </a:schemeClr>
                </a:solidFill>
                <a:latin typeface="+mn-lt"/>
              </a:defRPr>
            </a:lvl1pPr>
          </a:lstStyle>
          <a:p>
            <a:pPr marL="228600" lvl="0" indent="-228600"/>
            <a:r>
              <a:rPr lang="en-US" dirty="0"/>
              <a:t>Subtitle</a:t>
            </a:r>
            <a:endParaRPr lang="en-GB" dirty="0"/>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10607040" cy="701731"/>
          </a:xfrm>
        </p:spPr>
        <p:txBody>
          <a:bodyPr vert="horz" lIns="91440" tIns="45720" rIns="91440" bIns="45720" rtlCol="0" anchor="b">
            <a:spAutoFit/>
          </a:bodyPr>
          <a:lstStyle>
            <a:lvl1pPr>
              <a:defRPr lang="en-GB" sz="4400" b="1" dirty="0">
                <a:solidFill>
                  <a:schemeClr val="tx1">
                    <a:lumMod val="75000"/>
                    <a:lumOff val="25000"/>
                  </a:schemeClr>
                </a:solidFill>
                <a:latin typeface="+mj-lt"/>
              </a:defRPr>
            </a:lvl1pPr>
          </a:lstStyle>
          <a:p>
            <a:pPr marL="0" lvl="0"/>
            <a:r>
              <a:rPr lang="en-US" dirty="0"/>
              <a:t>Title</a:t>
            </a:r>
            <a:endParaRPr lang="en-GB" dirty="0"/>
          </a:p>
        </p:txBody>
      </p:sp>
    </p:spTree>
    <p:extLst>
      <p:ext uri="{BB962C8B-B14F-4D97-AF65-F5344CB8AC3E}">
        <p14:creationId xmlns:p14="http://schemas.microsoft.com/office/powerpoint/2010/main" val="1170484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with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314F9CD-0693-4A94-A67A-F71413300A64}"/>
              </a:ext>
            </a:extLst>
          </p:cNvPr>
          <p:cNvSpPr>
            <a:spLocks noGrp="1"/>
          </p:cNvSpPr>
          <p:nvPr>
            <p:ph type="pic" sz="quarter" idx="11" hasCustomPrompt="1"/>
          </p:nvPr>
        </p:nvSpPr>
        <p:spPr>
          <a:xfrm>
            <a:off x="0" y="0"/>
            <a:ext cx="12191999" cy="3962400"/>
          </a:xfrm>
          <a:solidFill>
            <a:schemeClr val="bg1">
              <a:lumMod val="95000"/>
            </a:schemeClr>
          </a:solidFill>
        </p:spPr>
        <p:txBody>
          <a:bodyPr vert="horz" wrap="square" lIns="91440" tIns="45720" rIns="91440" bIns="45720" rtlCol="0" anchor="ctr" anchorCtr="1">
            <a:noAutofit/>
          </a:bodyPr>
          <a:lstStyle>
            <a:lvl1pPr marL="0" indent="0">
              <a:buNone/>
              <a:defRPr lang="en-GB" sz="1800" dirty="0"/>
            </a:lvl1pPr>
          </a:lstStyle>
          <a:p>
            <a:pPr marL="228600" lvl="0" indent="-228600" algn="ctr"/>
            <a:r>
              <a:rPr lang="en-US" dirty="0"/>
              <a:t>Insert Image</a:t>
            </a:r>
            <a:endParaRPr lang="en-GB" dirty="0"/>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694871" y="5603181"/>
            <a:ext cx="9144000" cy="341632"/>
          </a:xfrm>
        </p:spPr>
        <p:txBody>
          <a:bodyPr vert="horz" lIns="91440" tIns="45720" rIns="91440" bIns="45720" rtlCol="0">
            <a:spAutoFit/>
          </a:bodyPr>
          <a:lstStyle>
            <a:lvl1pPr marL="0" indent="0">
              <a:buNone/>
              <a:defRPr lang="en-GB" sz="1800" dirty="0">
                <a:solidFill>
                  <a:schemeClr val="accent3"/>
                </a:solidFill>
                <a:latin typeface="+mn-lt"/>
              </a:defRPr>
            </a:lvl1pPr>
          </a:lstStyle>
          <a:p>
            <a:pPr marL="228600" lvl="0" indent="-228600"/>
            <a:r>
              <a:rPr lang="en-US" dirty="0"/>
              <a:t>Subtitle</a:t>
            </a:r>
            <a:endParaRPr lang="en-GB" dirty="0"/>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10607040" cy="701731"/>
          </a:xfrm>
        </p:spPr>
        <p:txBody>
          <a:bodyPr vert="horz" lIns="91440" tIns="45720" rIns="91440" bIns="45720" rtlCol="0" anchor="b">
            <a:spAutoFit/>
          </a:bodyPr>
          <a:lstStyle>
            <a:lvl1pPr>
              <a:defRPr lang="en-GB" sz="4400" b="1" dirty="0">
                <a:solidFill>
                  <a:schemeClr val="tx1">
                    <a:lumMod val="75000"/>
                    <a:lumOff val="25000"/>
                  </a:schemeClr>
                </a:solidFill>
                <a:latin typeface="+mj-lt"/>
              </a:defRPr>
            </a:lvl1pPr>
          </a:lstStyle>
          <a:p>
            <a:pPr marL="0" lvl="0"/>
            <a:r>
              <a:rPr lang="en-US" dirty="0"/>
              <a:t>Title</a:t>
            </a:r>
            <a:endParaRPr lang="en-GB" dirty="0"/>
          </a:p>
        </p:txBody>
      </p:sp>
      <p:sp>
        <p:nvSpPr>
          <p:cNvPr id="4" name="Rectangle 3">
            <a:extLst>
              <a:ext uri="{FF2B5EF4-FFF2-40B4-BE49-F238E27FC236}">
                <a16:creationId xmlns:a16="http://schemas.microsoft.com/office/drawing/2014/main" id="{7B386286-CEE2-E94A-BBC0-0A3723EB14DE}"/>
              </a:ext>
            </a:extLst>
          </p:cNvPr>
          <p:cNvSpPr/>
          <p:nvPr userDrawn="1"/>
        </p:nvSpPr>
        <p:spPr>
          <a:xfrm>
            <a:off x="11008895" y="6220326"/>
            <a:ext cx="866273" cy="6376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539757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with Image 1">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6D24BA90-E7BA-471E-AA13-3329EDCD80A2}"/>
              </a:ext>
            </a:extLst>
          </p:cNvPr>
          <p:cNvSpPr/>
          <p:nvPr userDrawn="1"/>
        </p:nvSpPr>
        <p:spPr>
          <a:xfrm flipV="1">
            <a:off x="-1" y="-3"/>
            <a:ext cx="12192001" cy="6858003"/>
          </a:xfrm>
          <a:custGeom>
            <a:avLst/>
            <a:gdLst>
              <a:gd name="connsiteX0" fmla="*/ 9171734 w 12192001"/>
              <a:gd name="connsiteY0" fmla="*/ 2269381 h 6858003"/>
              <a:gd name="connsiteX1" fmla="*/ 4981292 w 12192001"/>
              <a:gd name="connsiteY1" fmla="*/ 1670903 h 6858003"/>
              <a:gd name="connsiteX2" fmla="*/ 634550 w 12192001"/>
              <a:gd name="connsiteY2" fmla="*/ 1013497 h 6858003"/>
              <a:gd name="connsiteX3" fmla="*/ 123993 w 12192001"/>
              <a:gd name="connsiteY3" fmla="*/ 984148 h 6858003"/>
              <a:gd name="connsiteX4" fmla="*/ 123993 w 12192001"/>
              <a:gd name="connsiteY4" fmla="*/ 123993 h 6858003"/>
              <a:gd name="connsiteX5" fmla="*/ 12068007 w 12192001"/>
              <a:gd name="connsiteY5" fmla="*/ 123993 h 6858003"/>
              <a:gd name="connsiteX6" fmla="*/ 12068007 w 12192001"/>
              <a:gd name="connsiteY6" fmla="*/ 1962695 h 6858003"/>
              <a:gd name="connsiteX7" fmla="*/ 11543532 w 12192001"/>
              <a:gd name="connsiteY7" fmla="*/ 2051091 h 6858003"/>
              <a:gd name="connsiteX8" fmla="*/ 9171734 w 12192001"/>
              <a:gd name="connsiteY8" fmla="*/ 2269381 h 6858003"/>
              <a:gd name="connsiteX9" fmla="*/ 1 w 12192001"/>
              <a:gd name="connsiteY9" fmla="*/ 6858003 h 6858003"/>
              <a:gd name="connsiteX10" fmla="*/ 12192001 w 12192001"/>
              <a:gd name="connsiteY10" fmla="*/ 6858003 h 6858003"/>
              <a:gd name="connsiteX11" fmla="*/ 12192001 w 12192001"/>
              <a:gd name="connsiteY11" fmla="*/ 2724879 h 6858003"/>
              <a:gd name="connsiteX12" fmla="*/ 12192001 w 12192001"/>
              <a:gd name="connsiteY12" fmla="*/ 2477360 h 6858003"/>
              <a:gd name="connsiteX13" fmla="*/ 12192001 w 12192001"/>
              <a:gd name="connsiteY13" fmla="*/ 1941781 h 6858003"/>
              <a:gd name="connsiteX14" fmla="*/ 12192000 w 12192001"/>
              <a:gd name="connsiteY14" fmla="*/ 1941781 h 6858003"/>
              <a:gd name="connsiteX15" fmla="*/ 12192000 w 12192001"/>
              <a:gd name="connsiteY15" fmla="*/ 0 h 6858003"/>
              <a:gd name="connsiteX16" fmla="*/ 0 w 12192001"/>
              <a:gd name="connsiteY16" fmla="*/ 0 h 6858003"/>
              <a:gd name="connsiteX17" fmla="*/ 0 w 12192001"/>
              <a:gd name="connsiteY17" fmla="*/ 6858000 h 6858003"/>
              <a:gd name="connsiteX18" fmla="*/ 1 w 12192001"/>
              <a:gd name="connsiteY18" fmla="*/ 6858000 h 6858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1" h="6858003">
                <a:moveTo>
                  <a:pt x="9171734" y="2269381"/>
                </a:moveTo>
                <a:cubicBezTo>
                  <a:pt x="8159059" y="2253684"/>
                  <a:pt x="6843276" y="2101858"/>
                  <a:pt x="4981292" y="1670903"/>
                </a:cubicBezTo>
                <a:cubicBezTo>
                  <a:pt x="3385010" y="1301444"/>
                  <a:pt x="2075869" y="1110459"/>
                  <a:pt x="634550" y="1013497"/>
                </a:cubicBezTo>
                <a:lnTo>
                  <a:pt x="123993" y="984148"/>
                </a:lnTo>
                <a:lnTo>
                  <a:pt x="123993" y="123993"/>
                </a:lnTo>
                <a:lnTo>
                  <a:pt x="12068007" y="123993"/>
                </a:lnTo>
                <a:lnTo>
                  <a:pt x="12068007" y="1962695"/>
                </a:lnTo>
                <a:lnTo>
                  <a:pt x="11543532" y="2051091"/>
                </a:lnTo>
                <a:cubicBezTo>
                  <a:pt x="10893978" y="2164649"/>
                  <a:pt x="10184410" y="2285079"/>
                  <a:pt x="9171734" y="2269381"/>
                </a:cubicBezTo>
                <a:close/>
                <a:moveTo>
                  <a:pt x="1" y="6858003"/>
                </a:moveTo>
                <a:lnTo>
                  <a:pt x="12192001" y="6858003"/>
                </a:lnTo>
                <a:lnTo>
                  <a:pt x="12192001" y="2724879"/>
                </a:lnTo>
                <a:lnTo>
                  <a:pt x="12192001" y="2477360"/>
                </a:lnTo>
                <a:lnTo>
                  <a:pt x="12192001" y="1941781"/>
                </a:lnTo>
                <a:lnTo>
                  <a:pt x="12192000" y="1941781"/>
                </a:lnTo>
                <a:lnTo>
                  <a:pt x="12192000" y="0"/>
                </a:lnTo>
                <a:lnTo>
                  <a:pt x="0" y="0"/>
                </a:lnTo>
                <a:lnTo>
                  <a:pt x="0" y="6858000"/>
                </a:lnTo>
                <a:lnTo>
                  <a:pt x="1"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Picture Placeholder 10">
            <a:extLst>
              <a:ext uri="{FF2B5EF4-FFF2-40B4-BE49-F238E27FC236}">
                <a16:creationId xmlns:a16="http://schemas.microsoft.com/office/drawing/2014/main" id="{9467520A-F508-4AA5-BBCF-30AE2B312E04}"/>
              </a:ext>
            </a:extLst>
          </p:cNvPr>
          <p:cNvSpPr>
            <a:spLocks noGrp="1"/>
          </p:cNvSpPr>
          <p:nvPr>
            <p:ph type="pic" sz="quarter" idx="13" hasCustomPrompt="1"/>
          </p:nvPr>
        </p:nvSpPr>
        <p:spPr>
          <a:xfrm>
            <a:off x="123992" y="4587876"/>
            <a:ext cx="11944014" cy="2146775"/>
          </a:xfrm>
          <a:custGeom>
            <a:avLst/>
            <a:gdLst>
              <a:gd name="connsiteX0" fmla="*/ 9047741 w 11944014"/>
              <a:gd name="connsiteY0" fmla="*/ 1387 h 2146775"/>
              <a:gd name="connsiteX1" fmla="*/ 11419539 w 11944014"/>
              <a:gd name="connsiteY1" fmla="*/ 219677 h 2146775"/>
              <a:gd name="connsiteX2" fmla="*/ 11944014 w 11944014"/>
              <a:gd name="connsiteY2" fmla="*/ 308073 h 2146775"/>
              <a:gd name="connsiteX3" fmla="*/ 11944014 w 11944014"/>
              <a:gd name="connsiteY3" fmla="*/ 2146775 h 2146775"/>
              <a:gd name="connsiteX4" fmla="*/ 0 w 11944014"/>
              <a:gd name="connsiteY4" fmla="*/ 2146775 h 2146775"/>
              <a:gd name="connsiteX5" fmla="*/ 0 w 11944014"/>
              <a:gd name="connsiteY5" fmla="*/ 1286620 h 2146775"/>
              <a:gd name="connsiteX6" fmla="*/ 510557 w 11944014"/>
              <a:gd name="connsiteY6" fmla="*/ 1257271 h 2146775"/>
              <a:gd name="connsiteX7" fmla="*/ 4857299 w 11944014"/>
              <a:gd name="connsiteY7" fmla="*/ 599865 h 2146775"/>
              <a:gd name="connsiteX8" fmla="*/ 9047741 w 11944014"/>
              <a:gd name="connsiteY8" fmla="*/ 1387 h 214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44014" h="2146775">
                <a:moveTo>
                  <a:pt x="9047741" y="1387"/>
                </a:moveTo>
                <a:cubicBezTo>
                  <a:pt x="10060417" y="-14311"/>
                  <a:pt x="10769985" y="106119"/>
                  <a:pt x="11419539" y="219677"/>
                </a:cubicBezTo>
                <a:lnTo>
                  <a:pt x="11944014" y="308073"/>
                </a:lnTo>
                <a:lnTo>
                  <a:pt x="11944014" y="2146775"/>
                </a:lnTo>
                <a:lnTo>
                  <a:pt x="0" y="2146775"/>
                </a:lnTo>
                <a:lnTo>
                  <a:pt x="0" y="1286620"/>
                </a:lnTo>
                <a:lnTo>
                  <a:pt x="510557" y="1257271"/>
                </a:lnTo>
                <a:cubicBezTo>
                  <a:pt x="1951876" y="1160309"/>
                  <a:pt x="3261017" y="969324"/>
                  <a:pt x="4857299" y="599865"/>
                </a:cubicBezTo>
                <a:cubicBezTo>
                  <a:pt x="6719283" y="168910"/>
                  <a:pt x="8035066" y="17084"/>
                  <a:pt x="9047741" y="1387"/>
                </a:cubicBezTo>
                <a:close/>
              </a:path>
            </a:pathLst>
          </a:custGeom>
          <a:solidFill>
            <a:schemeClr val="bg1">
              <a:lumMod val="95000"/>
            </a:schemeClr>
          </a:solidFill>
        </p:spPr>
        <p:txBody>
          <a:bodyPr vert="horz" wrap="square" lIns="91440" tIns="45720" rIns="91440" bIns="45720" rtlCol="0" anchor="ctr" anchorCtr="1">
            <a:noAutofit/>
          </a:bodyPr>
          <a:lstStyle>
            <a:lvl1pPr marL="0" indent="0">
              <a:buNone/>
              <a:defRPr lang="en-GB" sz="1800" dirty="0"/>
            </a:lvl1pPr>
          </a:lstStyle>
          <a:p>
            <a:pPr marL="228600" lvl="0" indent="-228600" algn="ctr"/>
            <a:r>
              <a:rPr lang="en-US" dirty="0"/>
              <a:t>Insert Image</a:t>
            </a:r>
            <a:endParaRPr lang="en-GB" dirty="0"/>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696686" y="1611383"/>
            <a:ext cx="9666514" cy="746846"/>
          </a:xfrm>
        </p:spPr>
        <p:txBody>
          <a:bodyPr anchor="t">
            <a:noAutofit/>
          </a:bodyPr>
          <a:lstStyle>
            <a:lvl1pPr>
              <a:defRPr sz="4800" spc="-150">
                <a:solidFill>
                  <a:schemeClr val="tx1">
                    <a:lumMod val="75000"/>
                    <a:lumOff val="25000"/>
                  </a:schemeClr>
                </a:solidFill>
              </a:defRPr>
            </a:lvl1pPr>
          </a:lstStyle>
          <a:p>
            <a:r>
              <a:rPr lang="en-US" dirty="0"/>
              <a:t>Section Header 1</a:t>
            </a:r>
            <a:endParaRPr lang="en-GB" dirty="0"/>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696686" y="2464424"/>
            <a:ext cx="9666514" cy="221599"/>
          </a:xfrm>
        </p:spPr>
        <p:txBody>
          <a:bodyPr tIns="0" bIns="0">
            <a:spAutoFit/>
          </a:bodyPr>
          <a:lstStyle>
            <a:lvl1pPr marL="0" indent="0">
              <a:buNone/>
              <a:defRPr sz="16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Subtitle</a:t>
            </a:r>
          </a:p>
        </p:txBody>
      </p:sp>
      <p:sp>
        <p:nvSpPr>
          <p:cNvPr id="8" name="Rectangle 7">
            <a:extLst>
              <a:ext uri="{FF2B5EF4-FFF2-40B4-BE49-F238E27FC236}">
                <a16:creationId xmlns:a16="http://schemas.microsoft.com/office/drawing/2014/main" id="{80D3D7B7-CDD7-4664-B2D8-6F60FEAEAC45}"/>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9" name="Slide Number Placeholder 5">
            <a:extLst>
              <a:ext uri="{FF2B5EF4-FFF2-40B4-BE49-F238E27FC236}">
                <a16:creationId xmlns:a16="http://schemas.microsoft.com/office/drawing/2014/main" id="{9E81145E-5F17-4CB6-9E17-ECF3BB38DE75}"/>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GB" b="1" smtClean="0">
                <a:solidFill>
                  <a:schemeClr val="bg1"/>
                </a:solidFill>
              </a:rPr>
              <a:pPr/>
              <a:t>‹#›</a:t>
            </a:fld>
            <a:endParaRPr lang="en-GB" b="1" dirty="0">
              <a:solidFill>
                <a:schemeClr val="bg1"/>
              </a:solidFill>
            </a:endParaRPr>
          </a:p>
        </p:txBody>
      </p:sp>
    </p:spTree>
    <p:extLst>
      <p:ext uri="{BB962C8B-B14F-4D97-AF65-F5344CB8AC3E}">
        <p14:creationId xmlns:p14="http://schemas.microsoft.com/office/powerpoint/2010/main" val="3839139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with Imag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A836EFBB-5449-47CB-96D6-CB08287F755D}"/>
              </a:ext>
            </a:extLst>
          </p:cNvPr>
          <p:cNvSpPr>
            <a:spLocks noGrp="1"/>
          </p:cNvSpPr>
          <p:nvPr>
            <p:ph type="pic" sz="quarter" idx="11" hasCustomPrompt="1"/>
          </p:nvPr>
        </p:nvSpPr>
        <p:spPr>
          <a:xfrm>
            <a:off x="0" y="0"/>
            <a:ext cx="12191999" cy="6858000"/>
          </a:xfrm>
          <a:solidFill>
            <a:schemeClr val="bg1">
              <a:lumMod val="95000"/>
            </a:schemeClr>
          </a:solidFill>
        </p:spPr>
        <p:txBody>
          <a:bodyPr vert="horz" wrap="square" lIns="91440" tIns="45720" rIns="91440" bIns="45720" rtlCol="0" anchor="ctr" anchorCtr="1">
            <a:noAutofit/>
          </a:bodyPr>
          <a:lstStyle>
            <a:lvl1pPr marL="0" indent="0">
              <a:buNone/>
              <a:defRPr lang="en-GB" sz="1800" dirty="0">
                <a:solidFill>
                  <a:schemeClr val="tx1"/>
                </a:solidFill>
              </a:defRPr>
            </a:lvl1pPr>
          </a:lstStyle>
          <a:p>
            <a:pPr marL="228600" lvl="0" indent="-228600" algn="ctr"/>
            <a:r>
              <a:rPr lang="en-US" dirty="0"/>
              <a:t>Insert Image</a:t>
            </a:r>
            <a:endParaRPr lang="en-GB" dirty="0"/>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696686" y="3860800"/>
            <a:ext cx="9666514" cy="1686720"/>
          </a:xfrm>
        </p:spPr>
        <p:txBody>
          <a:bodyPr anchor="b">
            <a:noAutofit/>
          </a:bodyPr>
          <a:lstStyle>
            <a:lvl1pPr>
              <a:defRPr sz="4800" spc="-150">
                <a:solidFill>
                  <a:schemeClr val="bg1"/>
                </a:solidFill>
              </a:defRPr>
            </a:lvl1pPr>
          </a:lstStyle>
          <a:p>
            <a:r>
              <a:rPr lang="en-US" dirty="0"/>
              <a:t>Section Header 2</a:t>
            </a:r>
            <a:endParaRPr lang="en-GB" dirty="0"/>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696686" y="5610170"/>
            <a:ext cx="9666514" cy="221599"/>
          </a:xfrm>
        </p:spPr>
        <p:txBody>
          <a:bodyPr tIns="0" bIns="0">
            <a:spAutoFit/>
          </a:bodyPr>
          <a:lstStyle>
            <a:lvl1pPr marL="0" indent="0">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Subtitle</a:t>
            </a:r>
          </a:p>
        </p:txBody>
      </p:sp>
      <p:sp>
        <p:nvSpPr>
          <p:cNvPr id="8" name="Rectangle 7">
            <a:extLst>
              <a:ext uri="{FF2B5EF4-FFF2-40B4-BE49-F238E27FC236}">
                <a16:creationId xmlns:a16="http://schemas.microsoft.com/office/drawing/2014/main" id="{5B68A07C-35C9-40A7-8487-9EAD314C595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9" name="Slide Number Placeholder 5">
            <a:extLst>
              <a:ext uri="{FF2B5EF4-FFF2-40B4-BE49-F238E27FC236}">
                <a16:creationId xmlns:a16="http://schemas.microsoft.com/office/drawing/2014/main" id="{CE9143E8-1B27-4F08-9F20-BE30B14AC24E}"/>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GB" b="1" smtClean="0">
                <a:solidFill>
                  <a:schemeClr val="bg1"/>
                </a:solidFill>
              </a:rPr>
              <a:pPr/>
              <a:t>‹#›</a:t>
            </a:fld>
            <a:endParaRPr lang="en-GB" b="1" dirty="0">
              <a:solidFill>
                <a:schemeClr val="bg1"/>
              </a:solidFill>
            </a:endParaRPr>
          </a:p>
        </p:txBody>
      </p:sp>
    </p:spTree>
    <p:extLst>
      <p:ext uri="{BB962C8B-B14F-4D97-AF65-F5344CB8AC3E}">
        <p14:creationId xmlns:p14="http://schemas.microsoft.com/office/powerpoint/2010/main" val="1547055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bg1">
            <a:lumMod val="95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a:t>Click to edit Master title style</a:t>
            </a:r>
          </a:p>
        </p:txBody>
      </p:sp>
      <p:sp>
        <p:nvSpPr>
          <p:cNvPr id="10" name="Content Placeholder 2">
            <a:extLst>
              <a:ext uri="{FF2B5EF4-FFF2-40B4-BE49-F238E27FC236}">
                <a16:creationId xmlns:a16="http://schemas.microsoft.com/office/drawing/2014/main" id="{3B7F86AE-7774-0B40-8944-DF91C77B02F3}"/>
              </a:ext>
            </a:extLst>
          </p:cNvPr>
          <p:cNvSpPr>
            <a:spLocks noGrp="1"/>
          </p:cNvSpPr>
          <p:nvPr>
            <p:ph idx="1"/>
          </p:nvPr>
        </p:nvSpPr>
        <p:spPr>
          <a:xfrm>
            <a:off x="446315" y="1463040"/>
            <a:ext cx="8030935" cy="4770098"/>
          </a:xfrm>
        </p:spPr>
        <p:txBody>
          <a:bodyPr>
            <a:noAutofit/>
          </a:bodyPr>
          <a:lstStyle>
            <a:lvl1pPr>
              <a:lnSpc>
                <a:spcPct val="100000"/>
              </a:lnSpc>
              <a:spcBef>
                <a:spcPts val="600"/>
              </a:spcBef>
              <a:spcAft>
                <a:spcPts val="1200"/>
              </a:spcAft>
              <a:defRPr sz="1800">
                <a:solidFill>
                  <a:schemeClr val="tx1">
                    <a:lumMod val="75000"/>
                    <a:lumOff val="25000"/>
                  </a:schemeClr>
                </a:solidFill>
              </a:defRPr>
            </a:lvl1pPr>
            <a:lvl2pPr>
              <a:lnSpc>
                <a:spcPct val="100000"/>
              </a:lnSpc>
              <a:spcBef>
                <a:spcPts val="600"/>
              </a:spcBef>
              <a:spcAft>
                <a:spcPts val="1200"/>
              </a:spcAft>
              <a:defRPr sz="1600">
                <a:solidFill>
                  <a:schemeClr val="tx1">
                    <a:lumMod val="75000"/>
                    <a:lumOff val="25000"/>
                  </a:schemeClr>
                </a:solidFill>
              </a:defRPr>
            </a:lvl2pPr>
            <a:lvl3pPr>
              <a:lnSpc>
                <a:spcPct val="100000"/>
              </a:lnSpc>
              <a:spcBef>
                <a:spcPts val="600"/>
              </a:spcBef>
              <a:spcAft>
                <a:spcPts val="1200"/>
              </a:spcAft>
              <a:defRPr sz="1400">
                <a:solidFill>
                  <a:schemeClr val="tx1">
                    <a:lumMod val="75000"/>
                    <a:lumOff val="25000"/>
                  </a:schemeClr>
                </a:solidFill>
              </a:defRPr>
            </a:lvl3pPr>
            <a:lvl4pPr>
              <a:defRPr sz="1400"/>
            </a:lvl4pPr>
            <a:lvl5pPr>
              <a:defRPr sz="1400"/>
            </a:lvl5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630125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446314" y="500215"/>
            <a:ext cx="11174186" cy="590931"/>
          </a:xfrm>
        </p:spPr>
        <p:txBody>
          <a:bodyPr vert="horz" wrap="square" lIns="91440" tIns="45720" rIns="91440" bIns="45720" rtlCol="0" anchor="ctr">
            <a:spAutoFit/>
          </a:bodyPr>
          <a:lstStyle>
            <a:lvl1pPr>
              <a:defRPr lang="en-GB" sz="3600" spc="-60" dirty="0"/>
            </a:lvl1pPr>
          </a:lstStyle>
          <a:p>
            <a:pPr lvl="0"/>
            <a:r>
              <a:rPr lang="en-US"/>
              <a:t>Click to edit Master title style</a:t>
            </a:r>
            <a:endParaRPr lang="en-GB" dirty="0"/>
          </a:p>
        </p:txBody>
      </p:sp>
      <p:sp>
        <p:nvSpPr>
          <p:cNvPr id="3" name="Content Placeholder 2">
            <a:extLst>
              <a:ext uri="{FF2B5EF4-FFF2-40B4-BE49-F238E27FC236}">
                <a16:creationId xmlns:a16="http://schemas.microsoft.com/office/drawing/2014/main" id="{72618346-1C0B-46DB-AAA6-71C865DE85FE}"/>
              </a:ext>
            </a:extLst>
          </p:cNvPr>
          <p:cNvSpPr>
            <a:spLocks noGrp="1"/>
          </p:cNvSpPr>
          <p:nvPr>
            <p:ph idx="1"/>
          </p:nvPr>
        </p:nvSpPr>
        <p:spPr>
          <a:xfrm>
            <a:off x="446315" y="1463040"/>
            <a:ext cx="8030935" cy="4770098"/>
          </a:xfrm>
        </p:spPr>
        <p:txBody>
          <a:bodyPr>
            <a:noAutofit/>
          </a:bodyPr>
          <a:lstStyle>
            <a:lvl1pPr>
              <a:lnSpc>
                <a:spcPct val="100000"/>
              </a:lnSpc>
              <a:spcBef>
                <a:spcPts val="600"/>
              </a:spcBef>
              <a:spcAft>
                <a:spcPts val="1200"/>
              </a:spcAft>
              <a:defRPr sz="1800">
                <a:solidFill>
                  <a:schemeClr val="tx1">
                    <a:lumMod val="75000"/>
                    <a:lumOff val="25000"/>
                  </a:schemeClr>
                </a:solidFill>
              </a:defRPr>
            </a:lvl1pPr>
            <a:lvl2pPr>
              <a:lnSpc>
                <a:spcPct val="100000"/>
              </a:lnSpc>
              <a:spcBef>
                <a:spcPts val="600"/>
              </a:spcBef>
              <a:spcAft>
                <a:spcPts val="1200"/>
              </a:spcAft>
              <a:defRPr sz="1600">
                <a:solidFill>
                  <a:schemeClr val="tx1">
                    <a:lumMod val="75000"/>
                    <a:lumOff val="25000"/>
                  </a:schemeClr>
                </a:solidFill>
              </a:defRPr>
            </a:lvl2pPr>
            <a:lvl3pPr>
              <a:lnSpc>
                <a:spcPct val="100000"/>
              </a:lnSpc>
              <a:spcBef>
                <a:spcPts val="600"/>
              </a:spcBef>
              <a:spcAft>
                <a:spcPts val="1200"/>
              </a:spcAft>
              <a:defRPr sz="1400">
                <a:solidFill>
                  <a:schemeClr val="tx1">
                    <a:lumMod val="75000"/>
                    <a:lumOff val="25000"/>
                  </a:schemeClr>
                </a:solidFill>
              </a:defRPr>
            </a:lvl3pPr>
            <a:lvl4pPr>
              <a:defRPr sz="1400"/>
            </a:lvl4pPr>
            <a:lvl5pPr>
              <a:defRPr sz="1400"/>
            </a:lvl5pPr>
          </a:lstStyle>
          <a:p>
            <a:pPr lvl="0"/>
            <a:r>
              <a:rPr lang="en-US"/>
              <a:t>Edit Master text styles</a:t>
            </a:r>
          </a:p>
          <a:p>
            <a:pPr lvl="1"/>
            <a:r>
              <a:rPr lang="en-US"/>
              <a:t>Second level</a:t>
            </a:r>
          </a:p>
          <a:p>
            <a:pPr lvl="2"/>
            <a:r>
              <a:rPr lang="en-US"/>
              <a:t>Third level</a:t>
            </a:r>
          </a:p>
        </p:txBody>
      </p:sp>
      <p:sp>
        <p:nvSpPr>
          <p:cNvPr id="4" name="Footer Placeholder 3">
            <a:extLst>
              <a:ext uri="{FF2B5EF4-FFF2-40B4-BE49-F238E27FC236}">
                <a16:creationId xmlns:a16="http://schemas.microsoft.com/office/drawing/2014/main" id="{0433D94D-36D0-4C80-86E0-A0866D417AD8}"/>
              </a:ext>
            </a:extLst>
          </p:cNvPr>
          <p:cNvSpPr>
            <a:spLocks noGrp="1"/>
          </p:cNvSpPr>
          <p:nvPr>
            <p:ph type="ftr" sz="quarter" idx="10"/>
          </p:nvPr>
        </p:nvSpPr>
        <p:spPr/>
        <p:txBody>
          <a:bodyPr/>
          <a:lstStyle/>
          <a:p>
            <a:endParaRPr lang="en-GB" dirty="0"/>
          </a:p>
        </p:txBody>
      </p:sp>
    </p:spTree>
    <p:extLst>
      <p:ext uri="{BB962C8B-B14F-4D97-AF65-F5344CB8AC3E}">
        <p14:creationId xmlns:p14="http://schemas.microsoft.com/office/powerpoint/2010/main" val="1093201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328109-BF43-024A-B25B-C69E4098CFD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4518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a:t>Click to edit Master title style</a:t>
            </a:r>
          </a:p>
        </p:txBody>
      </p:sp>
      <p:sp>
        <p:nvSpPr>
          <p:cNvPr id="16" name="Text Placeholder 4">
            <a:extLst>
              <a:ext uri="{FF2B5EF4-FFF2-40B4-BE49-F238E27FC236}">
                <a16:creationId xmlns:a16="http://schemas.microsoft.com/office/drawing/2014/main" id="{1F05F3BA-65F5-4621-807B-C8B857D01CA9}"/>
              </a:ext>
            </a:extLst>
          </p:cNvPr>
          <p:cNvSpPr>
            <a:spLocks noGrp="1"/>
          </p:cNvSpPr>
          <p:nvPr>
            <p:ph type="body" sz="quarter" idx="3"/>
          </p:nvPr>
        </p:nvSpPr>
        <p:spPr>
          <a:xfrm>
            <a:off x="6438900" y="1463346"/>
            <a:ext cx="5181600" cy="487003"/>
          </a:xfrm>
        </p:spPr>
        <p:txBody>
          <a:bodyPr anchor="b">
            <a:normAutofit/>
          </a:bodyPr>
          <a:lstStyle>
            <a:lvl1pPr marL="0" indent="0">
              <a:buNone/>
              <a:defRPr sz="1600" b="1">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8" name="Content Placeholder 5">
            <a:extLst>
              <a:ext uri="{FF2B5EF4-FFF2-40B4-BE49-F238E27FC236}">
                <a16:creationId xmlns:a16="http://schemas.microsoft.com/office/drawing/2014/main" id="{CDF89E18-CCB2-4D69-AB77-CAB656EC211C}"/>
              </a:ext>
            </a:extLst>
          </p:cNvPr>
          <p:cNvSpPr>
            <a:spLocks noGrp="1"/>
          </p:cNvSpPr>
          <p:nvPr>
            <p:ph sz="quarter" idx="4"/>
          </p:nvPr>
        </p:nvSpPr>
        <p:spPr>
          <a:xfrm>
            <a:off x="6438898" y="2149311"/>
            <a:ext cx="5181601" cy="4040352"/>
          </a:xfrm>
        </p:spPr>
        <p:txBody>
          <a:bodyPr>
            <a:normAutofit/>
          </a:bodyPr>
          <a:lstStyle>
            <a:lvl1pPr>
              <a:defRPr sz="1400"/>
            </a:lvl1pPr>
            <a:lvl2pPr>
              <a:defRPr sz="1400"/>
            </a:lvl2pPr>
            <a:lvl3pPr>
              <a:defRPr sz="14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2">
            <a:extLst>
              <a:ext uri="{FF2B5EF4-FFF2-40B4-BE49-F238E27FC236}">
                <a16:creationId xmlns:a16="http://schemas.microsoft.com/office/drawing/2014/main" id="{986F9159-693C-4325-939A-8C6869B22466}"/>
              </a:ext>
            </a:extLst>
          </p:cNvPr>
          <p:cNvSpPr>
            <a:spLocks noGrp="1"/>
          </p:cNvSpPr>
          <p:nvPr>
            <p:ph type="body" idx="1"/>
          </p:nvPr>
        </p:nvSpPr>
        <p:spPr>
          <a:xfrm>
            <a:off x="446314" y="1463346"/>
            <a:ext cx="5306787" cy="487003"/>
          </a:xfrm>
        </p:spPr>
        <p:txBody>
          <a:bodyPr anchor="b">
            <a:normAutofit/>
          </a:bodyPr>
          <a:lstStyle>
            <a:lvl1pPr marL="0" indent="0">
              <a:buNone/>
              <a:defRPr sz="1600" b="1">
                <a:solidFill>
                  <a:schemeClr val="accent3"/>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Content Placeholder 3">
            <a:extLst>
              <a:ext uri="{FF2B5EF4-FFF2-40B4-BE49-F238E27FC236}">
                <a16:creationId xmlns:a16="http://schemas.microsoft.com/office/drawing/2014/main" id="{BEA361C8-0231-48E8-965E-6BB6D606C9FC}"/>
              </a:ext>
            </a:extLst>
          </p:cNvPr>
          <p:cNvSpPr>
            <a:spLocks noGrp="1"/>
          </p:cNvSpPr>
          <p:nvPr>
            <p:ph sz="half" idx="2"/>
          </p:nvPr>
        </p:nvSpPr>
        <p:spPr>
          <a:xfrm>
            <a:off x="446314" y="2149311"/>
            <a:ext cx="5306789" cy="4040352"/>
          </a:xfrm>
        </p:spPr>
        <p:txBody>
          <a:bodyPr>
            <a:normAutofit/>
          </a:bodyPr>
          <a:lstStyle>
            <a:lvl1pPr>
              <a:defRPr sz="1400"/>
            </a:lvl1pPr>
            <a:lvl2pPr>
              <a:defRPr sz="1400"/>
            </a:lvl2pPr>
            <a:lvl3pPr>
              <a:defRPr sz="14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15963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white backgroun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p:nvPr>
        </p:nvSpPr>
        <p:spPr>
          <a:xfrm>
            <a:off x="571500" y="1509626"/>
            <a:ext cx="4900386" cy="334508"/>
          </a:xfrm>
        </p:spPr>
        <p:txBody>
          <a:bodyPr>
            <a:noAutofit/>
          </a:bodyPr>
          <a:lstStyle>
            <a:lvl1pPr marL="0" indent="0" algn="l">
              <a:buNone/>
              <a:defRPr sz="1600" b="1">
                <a:solidFill>
                  <a:schemeClr val="accent3"/>
                </a:solidFill>
                <a:latin typeface="+mn-lt"/>
              </a:defRPr>
            </a:lvl1pPr>
          </a:lstStyle>
          <a:p>
            <a:pPr lvl="0"/>
            <a:r>
              <a:rPr lang="en-US"/>
              <a:t>Edit Master text styles</a:t>
            </a:r>
          </a:p>
        </p:txBody>
      </p:sp>
      <p:sp>
        <p:nvSpPr>
          <p:cNvPr id="10" name="Text Placeholder 8">
            <a:extLst>
              <a:ext uri="{FF2B5EF4-FFF2-40B4-BE49-F238E27FC236}">
                <a16:creationId xmlns:a16="http://schemas.microsoft.com/office/drawing/2014/main" id="{3F93C618-7612-42AB-B890-45E85BD492F4}"/>
              </a:ext>
            </a:extLst>
          </p:cNvPr>
          <p:cNvSpPr>
            <a:spLocks noGrp="1"/>
          </p:cNvSpPr>
          <p:nvPr>
            <p:ph type="body" sz="quarter" idx="15"/>
          </p:nvPr>
        </p:nvSpPr>
        <p:spPr>
          <a:xfrm>
            <a:off x="6720114" y="1509626"/>
            <a:ext cx="4900386" cy="334508"/>
          </a:xfrm>
        </p:spPr>
        <p:txBody>
          <a:bodyPr>
            <a:noAutofit/>
          </a:bodyPr>
          <a:lstStyle>
            <a:lvl1pPr marL="0" indent="0" algn="l">
              <a:buNone/>
              <a:defRPr sz="1600" b="1">
                <a:solidFill>
                  <a:schemeClr val="accent6"/>
                </a:solidFill>
                <a:latin typeface="+mn-lt"/>
              </a:defRPr>
            </a:lvl1pPr>
          </a:lstStyle>
          <a:p>
            <a:pPr lvl="0"/>
            <a:r>
              <a:rPr lang="en-US"/>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p:nvPr>
        </p:nvSpPr>
        <p:spPr>
          <a:xfrm>
            <a:off x="571500" y="2156688"/>
            <a:ext cx="4900386" cy="3561943"/>
          </a:xfrm>
        </p:spPr>
        <p:txBody>
          <a:bodyPr>
            <a:noAutofit/>
          </a:bodyPr>
          <a:lstStyle>
            <a:lvl1pPr marL="0" indent="0" algn="l">
              <a:buNone/>
              <a:defRPr sz="1400" b="0">
                <a:solidFill>
                  <a:schemeClr val="tx1">
                    <a:lumMod val="75000"/>
                    <a:lumOff val="25000"/>
                  </a:schemeClr>
                </a:solidFill>
                <a:latin typeface="+mn-lt"/>
              </a:defRPr>
            </a:lvl1pPr>
          </a:lstStyle>
          <a:p>
            <a:pPr lvl="0"/>
            <a:r>
              <a:rPr lang="en-US"/>
              <a:t>Edit Master text styles</a:t>
            </a:r>
          </a:p>
        </p:txBody>
      </p:sp>
      <p:sp>
        <p:nvSpPr>
          <p:cNvPr id="13" name="Text Placeholder 8">
            <a:extLst>
              <a:ext uri="{FF2B5EF4-FFF2-40B4-BE49-F238E27FC236}">
                <a16:creationId xmlns:a16="http://schemas.microsoft.com/office/drawing/2014/main" id="{464BC696-49A6-4328-BB42-5566BAC00F80}"/>
              </a:ext>
            </a:extLst>
          </p:cNvPr>
          <p:cNvSpPr>
            <a:spLocks noGrp="1"/>
          </p:cNvSpPr>
          <p:nvPr>
            <p:ph type="body" sz="quarter" idx="18"/>
          </p:nvPr>
        </p:nvSpPr>
        <p:spPr>
          <a:xfrm>
            <a:off x="6720114" y="2156688"/>
            <a:ext cx="4900386" cy="3561943"/>
          </a:xfrm>
        </p:spPr>
        <p:txBody>
          <a:bodyPr>
            <a:noAutofit/>
          </a:bodyPr>
          <a:lstStyle>
            <a:lvl1pPr marL="0" indent="0" algn="l">
              <a:buNone/>
              <a:defRPr sz="1400" b="0">
                <a:solidFill>
                  <a:schemeClr val="tx1">
                    <a:lumMod val="75000"/>
                    <a:lumOff val="25000"/>
                  </a:schemeClr>
                </a:solidFill>
                <a:latin typeface="+mn-lt"/>
              </a:defRPr>
            </a:lvl1pPr>
          </a:lstStyle>
          <a:p>
            <a:pPr lvl="0"/>
            <a:r>
              <a:rPr lang="en-US"/>
              <a:t>Edit Master text styles</a:t>
            </a:r>
          </a:p>
        </p:txBody>
      </p:sp>
      <p:sp>
        <p:nvSpPr>
          <p:cNvPr id="3" name="Title 2">
            <a:extLst>
              <a:ext uri="{FF2B5EF4-FFF2-40B4-BE49-F238E27FC236}">
                <a16:creationId xmlns:a16="http://schemas.microsoft.com/office/drawing/2014/main" id="{E0FB9F81-CC7F-5244-95A6-279BE4B51AB1}"/>
              </a:ext>
            </a:extLst>
          </p:cNvPr>
          <p:cNvSpPr>
            <a:spLocks noGrp="1"/>
          </p:cNvSpPr>
          <p:nvPr>
            <p:ph type="title"/>
          </p:nvPr>
        </p:nvSpPr>
        <p:spPr>
          <a:xfrm>
            <a:off x="446314" y="500215"/>
            <a:ext cx="11174186" cy="590931"/>
          </a:xfrm>
        </p:spPr>
        <p:txBody>
          <a:bodyPr/>
          <a:lstStyle/>
          <a:p>
            <a:r>
              <a:rPr lang="en-US"/>
              <a:t>Click to edit Master title style</a:t>
            </a:r>
            <a:endParaRPr lang="en-US" dirty="0"/>
          </a:p>
        </p:txBody>
      </p:sp>
    </p:spTree>
    <p:extLst>
      <p:ext uri="{BB962C8B-B14F-4D97-AF65-F5344CB8AC3E}">
        <p14:creationId xmlns:p14="http://schemas.microsoft.com/office/powerpoint/2010/main" val="1440253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hoto +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446314" y="500215"/>
            <a:ext cx="11174186" cy="590931"/>
          </a:xfrm>
        </p:spPr>
        <p:txBody>
          <a:bodyPr vert="horz" wrap="square" lIns="91440" tIns="45720" rIns="91440" bIns="45720" rtlCol="0" anchor="ctr">
            <a:spAutoFit/>
          </a:bodyPr>
          <a:lstStyle>
            <a:lvl1pPr>
              <a:defRPr lang="en-GB" sz="3600" spc="-60" dirty="0"/>
            </a:lvl1pPr>
          </a:lstStyle>
          <a:p>
            <a:pPr lvl="0"/>
            <a:r>
              <a:rPr lang="en-US"/>
              <a:t>Click to edit Master title style</a:t>
            </a:r>
            <a:endParaRPr lang="en-GB" dirty="0"/>
          </a:p>
        </p:txBody>
      </p:sp>
      <p:sp>
        <p:nvSpPr>
          <p:cNvPr id="5" name="Picture Placeholder 4">
            <a:extLst>
              <a:ext uri="{FF2B5EF4-FFF2-40B4-BE49-F238E27FC236}">
                <a16:creationId xmlns:a16="http://schemas.microsoft.com/office/drawing/2014/main" id="{92C6531E-FB8E-4000-B873-B745C681E2F5}"/>
              </a:ext>
            </a:extLst>
          </p:cNvPr>
          <p:cNvSpPr>
            <a:spLocks noGrp="1"/>
          </p:cNvSpPr>
          <p:nvPr>
            <p:ph type="pic" sz="quarter" idx="13" hasCustomPrompt="1"/>
          </p:nvPr>
        </p:nvSpPr>
        <p:spPr>
          <a:xfrm>
            <a:off x="0" y="1248876"/>
            <a:ext cx="12192000" cy="2119313"/>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dirty="0"/>
              <a:t>Insert Image</a:t>
            </a:r>
            <a:endParaRPr lang="en-GB" dirty="0"/>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p:nvPr>
        </p:nvSpPr>
        <p:spPr>
          <a:xfrm>
            <a:off x="735240" y="3802065"/>
            <a:ext cx="9784080" cy="334508"/>
          </a:xfrm>
        </p:spPr>
        <p:txBody>
          <a:bodyPr>
            <a:noAutofit/>
          </a:bodyPr>
          <a:lstStyle>
            <a:lvl1pPr marL="0" indent="0" algn="l">
              <a:buNone/>
              <a:defRPr sz="1600" b="1">
                <a:solidFill>
                  <a:schemeClr val="accent3"/>
                </a:solidFill>
                <a:latin typeface="+mn-lt"/>
              </a:defRPr>
            </a:lvl1pPr>
          </a:lstStyle>
          <a:p>
            <a:pPr lvl="0"/>
            <a:r>
              <a:rPr lang="en-US"/>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p:nvPr>
        </p:nvSpPr>
        <p:spPr>
          <a:xfrm>
            <a:off x="735240" y="4294303"/>
            <a:ext cx="9784080" cy="1737360"/>
          </a:xfrm>
        </p:spPr>
        <p:txBody>
          <a:bodyPr>
            <a:noAutofit/>
          </a:bodyPr>
          <a:lstStyle>
            <a:lvl1pPr marL="0" indent="0" algn="l">
              <a:buNone/>
              <a:defRPr sz="1400" b="0">
                <a:solidFill>
                  <a:schemeClr val="tx1">
                    <a:lumMod val="75000"/>
                    <a:lumOff val="25000"/>
                  </a:schemeClr>
                </a:solidFill>
                <a:latin typeface="+mn-lt"/>
              </a:defRPr>
            </a:lvl1pPr>
          </a:lstStyle>
          <a:p>
            <a:pPr lvl="0"/>
            <a:r>
              <a:rPr lang="en-US"/>
              <a:t>Edit Master text styles</a:t>
            </a:r>
          </a:p>
        </p:txBody>
      </p:sp>
    </p:spTree>
    <p:extLst>
      <p:ext uri="{BB962C8B-B14F-4D97-AF65-F5344CB8AC3E}">
        <p14:creationId xmlns:p14="http://schemas.microsoft.com/office/powerpoint/2010/main" val="1424147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 + Three Sections">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2C6531E-FB8E-4000-B873-B745C681E2F5}"/>
              </a:ext>
            </a:extLst>
          </p:cNvPr>
          <p:cNvSpPr>
            <a:spLocks noGrp="1"/>
          </p:cNvSpPr>
          <p:nvPr>
            <p:ph type="pic" sz="quarter" idx="13" hasCustomPrompt="1"/>
          </p:nvPr>
        </p:nvSpPr>
        <p:spPr>
          <a:xfrm>
            <a:off x="0" y="1248876"/>
            <a:ext cx="12192000" cy="2119313"/>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dirty="0"/>
              <a:t>Insert Image</a:t>
            </a:r>
            <a:endParaRPr lang="en-GB" dirty="0"/>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p:nvPr>
        </p:nvSpPr>
        <p:spPr>
          <a:xfrm>
            <a:off x="735240" y="3802065"/>
            <a:ext cx="2820761" cy="334508"/>
          </a:xfrm>
        </p:spPr>
        <p:txBody>
          <a:bodyPr>
            <a:noAutofit/>
          </a:bodyPr>
          <a:lstStyle>
            <a:lvl1pPr marL="0" indent="0" algn="ctr">
              <a:buNone/>
              <a:defRPr sz="1600" b="1">
                <a:solidFill>
                  <a:schemeClr val="accent6"/>
                </a:solidFill>
                <a:latin typeface="+mn-lt"/>
              </a:defRPr>
            </a:lvl1pPr>
          </a:lstStyle>
          <a:p>
            <a:pPr lvl="0"/>
            <a:r>
              <a:rPr lang="en-US"/>
              <a:t>Edit Master text styles</a:t>
            </a:r>
          </a:p>
        </p:txBody>
      </p:sp>
      <p:sp>
        <p:nvSpPr>
          <p:cNvPr id="10" name="Text Placeholder 8">
            <a:extLst>
              <a:ext uri="{FF2B5EF4-FFF2-40B4-BE49-F238E27FC236}">
                <a16:creationId xmlns:a16="http://schemas.microsoft.com/office/drawing/2014/main" id="{3F93C618-7612-42AB-B890-45E85BD492F4}"/>
              </a:ext>
            </a:extLst>
          </p:cNvPr>
          <p:cNvSpPr>
            <a:spLocks noGrp="1"/>
          </p:cNvSpPr>
          <p:nvPr>
            <p:ph type="body" sz="quarter" idx="15"/>
          </p:nvPr>
        </p:nvSpPr>
        <p:spPr>
          <a:xfrm>
            <a:off x="4623026" y="3802065"/>
            <a:ext cx="2820761" cy="334508"/>
          </a:xfrm>
        </p:spPr>
        <p:txBody>
          <a:bodyPr>
            <a:noAutofit/>
          </a:bodyPr>
          <a:lstStyle>
            <a:lvl1pPr marL="0" indent="0" algn="ctr">
              <a:buNone/>
              <a:defRPr sz="1600" b="1">
                <a:solidFill>
                  <a:schemeClr val="accent3"/>
                </a:solidFill>
                <a:latin typeface="+mn-lt"/>
              </a:defRPr>
            </a:lvl1pPr>
          </a:lstStyle>
          <a:p>
            <a:pPr lvl="0"/>
            <a:r>
              <a:rPr lang="en-US"/>
              <a:t>Edit Master text styles</a:t>
            </a:r>
          </a:p>
        </p:txBody>
      </p:sp>
      <p:sp>
        <p:nvSpPr>
          <p:cNvPr id="11" name="Text Placeholder 8">
            <a:extLst>
              <a:ext uri="{FF2B5EF4-FFF2-40B4-BE49-F238E27FC236}">
                <a16:creationId xmlns:a16="http://schemas.microsoft.com/office/drawing/2014/main" id="{08664829-F6FB-4E31-BF5C-C895ADF2BA7F}"/>
              </a:ext>
            </a:extLst>
          </p:cNvPr>
          <p:cNvSpPr>
            <a:spLocks noGrp="1"/>
          </p:cNvSpPr>
          <p:nvPr>
            <p:ph type="body" sz="quarter" idx="16"/>
          </p:nvPr>
        </p:nvSpPr>
        <p:spPr>
          <a:xfrm>
            <a:off x="8635999" y="3802065"/>
            <a:ext cx="2820761" cy="334508"/>
          </a:xfrm>
        </p:spPr>
        <p:txBody>
          <a:bodyPr>
            <a:noAutofit/>
          </a:bodyPr>
          <a:lstStyle>
            <a:lvl1pPr marL="0" indent="0" algn="ctr">
              <a:buNone/>
              <a:defRPr sz="1600" b="1">
                <a:solidFill>
                  <a:schemeClr val="accent5">
                    <a:lumMod val="75000"/>
                  </a:schemeClr>
                </a:solidFill>
                <a:latin typeface="+mn-lt"/>
              </a:defRPr>
            </a:lvl1pPr>
          </a:lstStyle>
          <a:p>
            <a:pPr lvl="0"/>
            <a:r>
              <a:rPr lang="en-US"/>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p:nvPr>
        </p:nvSpPr>
        <p:spPr>
          <a:xfrm>
            <a:off x="735240" y="4294303"/>
            <a:ext cx="2820761" cy="1496898"/>
          </a:xfrm>
        </p:spPr>
        <p:txBody>
          <a:bodyPr>
            <a:noAutofit/>
          </a:bodyPr>
          <a:lstStyle>
            <a:lvl1pPr marL="0" indent="0" algn="l">
              <a:spcAft>
                <a:spcPts val="600"/>
              </a:spcAft>
              <a:buNone/>
              <a:defRPr sz="1400" b="0">
                <a:solidFill>
                  <a:schemeClr val="tx1">
                    <a:lumMod val="75000"/>
                    <a:lumOff val="25000"/>
                  </a:schemeClr>
                </a:solidFill>
                <a:latin typeface="+mn-lt"/>
              </a:defRPr>
            </a:lvl1pPr>
          </a:lstStyle>
          <a:p>
            <a:pPr lvl="0"/>
            <a:r>
              <a:rPr lang="en-US"/>
              <a:t>Edit Master text styles</a:t>
            </a:r>
          </a:p>
        </p:txBody>
      </p:sp>
      <p:sp>
        <p:nvSpPr>
          <p:cNvPr id="13" name="Text Placeholder 8">
            <a:extLst>
              <a:ext uri="{FF2B5EF4-FFF2-40B4-BE49-F238E27FC236}">
                <a16:creationId xmlns:a16="http://schemas.microsoft.com/office/drawing/2014/main" id="{464BC696-49A6-4328-BB42-5566BAC00F80}"/>
              </a:ext>
            </a:extLst>
          </p:cNvPr>
          <p:cNvSpPr>
            <a:spLocks noGrp="1"/>
          </p:cNvSpPr>
          <p:nvPr>
            <p:ph type="body" sz="quarter" idx="18"/>
          </p:nvPr>
        </p:nvSpPr>
        <p:spPr>
          <a:xfrm>
            <a:off x="4623026" y="4294303"/>
            <a:ext cx="2820761" cy="1496898"/>
          </a:xfrm>
        </p:spPr>
        <p:txBody>
          <a:bodyPr>
            <a:noAutofit/>
          </a:bodyPr>
          <a:lstStyle>
            <a:lvl1pPr marL="0" indent="0" algn="l">
              <a:spcAft>
                <a:spcPts val="600"/>
              </a:spcAft>
              <a:buNone/>
              <a:defRPr sz="1400" b="0">
                <a:solidFill>
                  <a:schemeClr val="tx1">
                    <a:lumMod val="75000"/>
                    <a:lumOff val="25000"/>
                  </a:schemeClr>
                </a:solidFill>
                <a:latin typeface="+mn-lt"/>
              </a:defRPr>
            </a:lvl1pPr>
          </a:lstStyle>
          <a:p>
            <a:pPr lvl="0"/>
            <a:r>
              <a:rPr lang="en-US"/>
              <a:t>Edit Master text styles</a:t>
            </a:r>
          </a:p>
        </p:txBody>
      </p:sp>
      <p:sp>
        <p:nvSpPr>
          <p:cNvPr id="14" name="Text Placeholder 8">
            <a:extLst>
              <a:ext uri="{FF2B5EF4-FFF2-40B4-BE49-F238E27FC236}">
                <a16:creationId xmlns:a16="http://schemas.microsoft.com/office/drawing/2014/main" id="{7E9E558E-F7EF-4347-AD3C-FDB2A9BCF618}"/>
              </a:ext>
            </a:extLst>
          </p:cNvPr>
          <p:cNvSpPr>
            <a:spLocks noGrp="1"/>
          </p:cNvSpPr>
          <p:nvPr>
            <p:ph type="body" sz="quarter" idx="19"/>
          </p:nvPr>
        </p:nvSpPr>
        <p:spPr>
          <a:xfrm>
            <a:off x="8635999" y="4294303"/>
            <a:ext cx="2820761" cy="1496898"/>
          </a:xfrm>
        </p:spPr>
        <p:txBody>
          <a:bodyPr>
            <a:noAutofit/>
          </a:bodyPr>
          <a:lstStyle>
            <a:lvl1pPr marL="0" indent="0" algn="l">
              <a:spcAft>
                <a:spcPts val="600"/>
              </a:spcAft>
              <a:buNone/>
              <a:defRPr sz="1400" b="0">
                <a:solidFill>
                  <a:schemeClr val="tx1">
                    <a:lumMod val="75000"/>
                    <a:lumOff val="25000"/>
                  </a:schemeClr>
                </a:solidFill>
                <a:latin typeface="+mn-lt"/>
              </a:defRPr>
            </a:lvl1pPr>
          </a:lstStyle>
          <a:p>
            <a:pPr lvl="0"/>
            <a:r>
              <a:rPr lang="en-US"/>
              <a:t>Edit Master text styles</a:t>
            </a:r>
          </a:p>
        </p:txBody>
      </p:sp>
      <p:sp>
        <p:nvSpPr>
          <p:cNvPr id="3" name="Title 2">
            <a:extLst>
              <a:ext uri="{FF2B5EF4-FFF2-40B4-BE49-F238E27FC236}">
                <a16:creationId xmlns:a16="http://schemas.microsoft.com/office/drawing/2014/main" id="{B9AD2AC4-32E8-BC46-848C-BEA37118CB6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54481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alf Page Photo + Text">
    <p:spTree>
      <p:nvGrpSpPr>
        <p:cNvPr id="1" name=""/>
        <p:cNvGrpSpPr/>
        <p:nvPr/>
      </p:nvGrpSpPr>
      <p:grpSpPr>
        <a:xfrm>
          <a:off x="0" y="0"/>
          <a:ext cx="0" cy="0"/>
          <a:chOff x="0" y="0"/>
          <a:chExt cx="0" cy="0"/>
        </a:xfrm>
      </p:grpSpPr>
      <p:sp>
        <p:nvSpPr>
          <p:cNvPr id="11" name="Picture Placeholder 4">
            <a:extLst>
              <a:ext uri="{FF2B5EF4-FFF2-40B4-BE49-F238E27FC236}">
                <a16:creationId xmlns:a16="http://schemas.microsoft.com/office/drawing/2014/main" id="{679784BB-7CDD-484B-8F47-9CF1D79993F5}"/>
              </a:ext>
            </a:extLst>
          </p:cNvPr>
          <p:cNvSpPr>
            <a:spLocks noGrp="1"/>
          </p:cNvSpPr>
          <p:nvPr>
            <p:ph type="pic" sz="quarter" idx="13" hasCustomPrompt="1"/>
          </p:nvPr>
        </p:nvSpPr>
        <p:spPr>
          <a:xfrm>
            <a:off x="6299200" y="0"/>
            <a:ext cx="5892800" cy="6858000"/>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dirty="0"/>
              <a:t>Insert Image</a:t>
            </a:r>
            <a:endParaRPr lang="en-GB" dirty="0"/>
          </a:p>
        </p:txBody>
      </p:sp>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446314" y="493776"/>
            <a:ext cx="5170715" cy="1089529"/>
          </a:xfrm>
        </p:spPr>
        <p:txBody>
          <a:bodyPr vert="horz" wrap="square" lIns="91440" tIns="45720" rIns="91440" bIns="45720" rtlCol="0" anchor="ctr">
            <a:spAutoFit/>
          </a:bodyPr>
          <a:lstStyle>
            <a:lvl1pPr>
              <a:defRPr lang="en-GB" sz="3600" spc="-60" dirty="0"/>
            </a:lvl1pPr>
          </a:lstStyle>
          <a:p>
            <a:pPr lvl="0"/>
            <a:r>
              <a:rPr lang="en-US"/>
              <a:t>Click to edit Master title style</a:t>
            </a:r>
            <a:endParaRPr lang="en-GB" dirty="0"/>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p:nvPr>
        </p:nvSpPr>
        <p:spPr>
          <a:xfrm>
            <a:off x="571499" y="2061165"/>
            <a:ext cx="5045529" cy="334508"/>
          </a:xfrm>
        </p:spPr>
        <p:txBody>
          <a:bodyPr>
            <a:noAutofit/>
          </a:bodyPr>
          <a:lstStyle>
            <a:lvl1pPr marL="0" indent="0" algn="l">
              <a:buNone/>
              <a:defRPr sz="1600" b="1">
                <a:solidFill>
                  <a:schemeClr val="accent3"/>
                </a:solidFill>
                <a:latin typeface="+mn-lt"/>
              </a:defRPr>
            </a:lvl1pPr>
          </a:lstStyle>
          <a:p>
            <a:pPr lvl="0"/>
            <a:r>
              <a:rPr lang="en-US"/>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p:nvPr>
        </p:nvSpPr>
        <p:spPr>
          <a:xfrm>
            <a:off x="571499" y="2708227"/>
            <a:ext cx="5045529" cy="3561943"/>
          </a:xfrm>
        </p:spPr>
        <p:txBody>
          <a:bodyPr>
            <a:noAutofit/>
          </a:bodyPr>
          <a:lstStyle>
            <a:lvl1pPr marL="0" indent="0" algn="l">
              <a:buNone/>
              <a:defRPr sz="1400" b="0">
                <a:solidFill>
                  <a:schemeClr val="tx1">
                    <a:lumMod val="75000"/>
                    <a:lumOff val="25000"/>
                  </a:schemeClr>
                </a:solidFill>
                <a:latin typeface="+mn-lt"/>
              </a:defRPr>
            </a:lvl1pPr>
          </a:lstStyle>
          <a:p>
            <a:pPr lvl="0"/>
            <a:r>
              <a:rPr lang="en-US"/>
              <a:t>Edit Master text styles</a:t>
            </a:r>
          </a:p>
        </p:txBody>
      </p:sp>
      <p:sp>
        <p:nvSpPr>
          <p:cNvPr id="8" name="Rectangle 7">
            <a:extLst>
              <a:ext uri="{FF2B5EF4-FFF2-40B4-BE49-F238E27FC236}">
                <a16:creationId xmlns:a16="http://schemas.microsoft.com/office/drawing/2014/main" id="{1E6A75B6-7B4E-496F-A846-0FFBB6E1D164}"/>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10" name="Slide Number Placeholder 5">
            <a:extLst>
              <a:ext uri="{FF2B5EF4-FFF2-40B4-BE49-F238E27FC236}">
                <a16:creationId xmlns:a16="http://schemas.microsoft.com/office/drawing/2014/main" id="{7648ACB4-9C22-4636-800F-578055A5BC10}"/>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GB" b="1" smtClean="0">
                <a:solidFill>
                  <a:schemeClr val="bg1"/>
                </a:solidFill>
              </a:rPr>
              <a:pPr/>
              <a:t>‹#›</a:t>
            </a:fld>
            <a:endParaRPr lang="en-GB" b="1" dirty="0">
              <a:solidFill>
                <a:schemeClr val="bg1"/>
              </a:solidFill>
            </a:endParaRPr>
          </a:p>
        </p:txBody>
      </p:sp>
    </p:spTree>
    <p:extLst>
      <p:ext uri="{BB962C8B-B14F-4D97-AF65-F5344CB8AC3E}">
        <p14:creationId xmlns:p14="http://schemas.microsoft.com/office/powerpoint/2010/main" val="2043872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Flowchart: Document 3">
            <a:extLst>
              <a:ext uri="{FF2B5EF4-FFF2-40B4-BE49-F238E27FC236}">
                <a16:creationId xmlns:a16="http://schemas.microsoft.com/office/drawing/2014/main" id="{D5C833BC-89A8-4D28-9D63-F45F14D694BF}"/>
              </a:ext>
            </a:extLst>
          </p:cNvPr>
          <p:cNvSpPr/>
          <p:nvPr userDrawn="1"/>
        </p:nvSpPr>
        <p:spPr>
          <a:xfrm flipH="1">
            <a:off x="123987" y="124955"/>
            <a:ext cx="11953415" cy="4408002"/>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17 w 21617"/>
              <a:gd name="connsiteY0" fmla="*/ 0 h 23765"/>
              <a:gd name="connsiteX1" fmla="*/ 21617 w 21617"/>
              <a:gd name="connsiteY1" fmla="*/ 0 h 23765"/>
              <a:gd name="connsiteX2" fmla="*/ 21617 w 21617"/>
              <a:gd name="connsiteY2" fmla="*/ 17322 h 23765"/>
              <a:gd name="connsiteX3" fmla="*/ 0 w 21617"/>
              <a:gd name="connsiteY3" fmla="*/ 22875 h 23765"/>
              <a:gd name="connsiteX4" fmla="*/ 17 w 21617"/>
              <a:gd name="connsiteY4" fmla="*/ 0 h 23765"/>
              <a:gd name="connsiteX0" fmla="*/ 17 w 21617"/>
              <a:gd name="connsiteY0" fmla="*/ 0 h 24368"/>
              <a:gd name="connsiteX1" fmla="*/ 21617 w 21617"/>
              <a:gd name="connsiteY1" fmla="*/ 0 h 24368"/>
              <a:gd name="connsiteX2" fmla="*/ 21617 w 21617"/>
              <a:gd name="connsiteY2" fmla="*/ 17322 h 24368"/>
              <a:gd name="connsiteX3" fmla="*/ 0 w 21617"/>
              <a:gd name="connsiteY3" fmla="*/ 22875 h 24368"/>
              <a:gd name="connsiteX4" fmla="*/ 17 w 21617"/>
              <a:gd name="connsiteY4" fmla="*/ 0 h 24368"/>
              <a:gd name="connsiteX0" fmla="*/ 17 w 21617"/>
              <a:gd name="connsiteY0" fmla="*/ 0 h 24514"/>
              <a:gd name="connsiteX1" fmla="*/ 21617 w 21617"/>
              <a:gd name="connsiteY1" fmla="*/ 0 h 24514"/>
              <a:gd name="connsiteX2" fmla="*/ 21617 w 21617"/>
              <a:gd name="connsiteY2" fmla="*/ 17322 h 24514"/>
              <a:gd name="connsiteX3" fmla="*/ 0 w 21617"/>
              <a:gd name="connsiteY3" fmla="*/ 22875 h 24514"/>
              <a:gd name="connsiteX4" fmla="*/ 17 w 21617"/>
              <a:gd name="connsiteY4" fmla="*/ 0 h 24514"/>
              <a:gd name="connsiteX0" fmla="*/ 17 w 21617"/>
              <a:gd name="connsiteY0" fmla="*/ 0 h 24569"/>
              <a:gd name="connsiteX1" fmla="*/ 21617 w 21617"/>
              <a:gd name="connsiteY1" fmla="*/ 0 h 24569"/>
              <a:gd name="connsiteX2" fmla="*/ 21617 w 21617"/>
              <a:gd name="connsiteY2" fmla="*/ 17322 h 24569"/>
              <a:gd name="connsiteX3" fmla="*/ 0 w 21617"/>
              <a:gd name="connsiteY3" fmla="*/ 22875 h 24569"/>
              <a:gd name="connsiteX4" fmla="*/ 17 w 21617"/>
              <a:gd name="connsiteY4" fmla="*/ 0 h 24569"/>
              <a:gd name="connsiteX0" fmla="*/ 17 w 21617"/>
              <a:gd name="connsiteY0" fmla="*/ 0 h 24698"/>
              <a:gd name="connsiteX1" fmla="*/ 21617 w 21617"/>
              <a:gd name="connsiteY1" fmla="*/ 0 h 24698"/>
              <a:gd name="connsiteX2" fmla="*/ 21617 w 21617"/>
              <a:gd name="connsiteY2" fmla="*/ 17322 h 24698"/>
              <a:gd name="connsiteX3" fmla="*/ 0 w 21617"/>
              <a:gd name="connsiteY3" fmla="*/ 22875 h 24698"/>
              <a:gd name="connsiteX4" fmla="*/ 17 w 21617"/>
              <a:gd name="connsiteY4" fmla="*/ 0 h 24698"/>
              <a:gd name="connsiteX0" fmla="*/ 17 w 21617"/>
              <a:gd name="connsiteY0" fmla="*/ 0 h 24785"/>
              <a:gd name="connsiteX1" fmla="*/ 21617 w 21617"/>
              <a:gd name="connsiteY1" fmla="*/ 0 h 24785"/>
              <a:gd name="connsiteX2" fmla="*/ 21617 w 21617"/>
              <a:gd name="connsiteY2" fmla="*/ 17322 h 24785"/>
              <a:gd name="connsiteX3" fmla="*/ 0 w 21617"/>
              <a:gd name="connsiteY3" fmla="*/ 22875 h 24785"/>
              <a:gd name="connsiteX4" fmla="*/ 17 w 21617"/>
              <a:gd name="connsiteY4" fmla="*/ 0 h 24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7" h="24785">
                <a:moveTo>
                  <a:pt x="17" y="0"/>
                </a:moveTo>
                <a:lnTo>
                  <a:pt x="21617" y="0"/>
                </a:lnTo>
                <a:lnTo>
                  <a:pt x="21617" y="17322"/>
                </a:lnTo>
                <a:cubicBezTo>
                  <a:pt x="10919" y="19230"/>
                  <a:pt x="10221" y="28798"/>
                  <a:pt x="0" y="22875"/>
                </a:cubicBezTo>
                <a:cubicBezTo>
                  <a:pt x="6" y="15250"/>
                  <a:pt x="11" y="7625"/>
                  <a:pt x="1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694871" y="5603181"/>
            <a:ext cx="9144000" cy="341632"/>
          </a:xfrm>
        </p:spPr>
        <p:txBody>
          <a:bodyPr vert="horz" lIns="91440" tIns="45720" rIns="91440" bIns="45720" rtlCol="0">
            <a:spAutoFit/>
          </a:bodyPr>
          <a:lstStyle>
            <a:lvl1pPr marL="0" indent="0">
              <a:buNone/>
              <a:defRPr lang="en-GB" sz="1800" dirty="0">
                <a:solidFill>
                  <a:schemeClr val="accent2">
                    <a:lumMod val="50000"/>
                  </a:schemeClr>
                </a:solidFill>
                <a:latin typeface="+mn-lt"/>
              </a:defRPr>
            </a:lvl1pPr>
          </a:lstStyle>
          <a:p>
            <a:pPr marL="228600" lvl="0" indent="-228600"/>
            <a:r>
              <a:rPr lang="en-US" dirty="0"/>
              <a:t>Subtitle</a:t>
            </a:r>
            <a:endParaRPr lang="en-GB" dirty="0"/>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10607040" cy="701731"/>
          </a:xfrm>
        </p:spPr>
        <p:txBody>
          <a:bodyPr vert="horz" lIns="91440" tIns="45720" rIns="91440" bIns="45720" rtlCol="0" anchor="b">
            <a:spAutoFit/>
          </a:bodyPr>
          <a:lstStyle>
            <a:lvl1pPr>
              <a:defRPr lang="en-GB" sz="4400" b="1" dirty="0">
                <a:solidFill>
                  <a:schemeClr val="tx1">
                    <a:lumMod val="75000"/>
                    <a:lumOff val="25000"/>
                  </a:schemeClr>
                </a:solidFill>
                <a:latin typeface="+mj-lt"/>
              </a:defRPr>
            </a:lvl1pPr>
          </a:lstStyle>
          <a:p>
            <a:pPr marL="0" lvl="0"/>
            <a:r>
              <a:rPr lang="en-US" dirty="0"/>
              <a:t>Title</a:t>
            </a:r>
            <a:endParaRPr lang="en-GB" dirty="0"/>
          </a:p>
        </p:txBody>
      </p:sp>
    </p:spTree>
    <p:extLst>
      <p:ext uri="{BB962C8B-B14F-4D97-AF65-F5344CB8AC3E}">
        <p14:creationId xmlns:p14="http://schemas.microsoft.com/office/powerpoint/2010/main" val="3582240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4" name="Flowchart: Document 3">
            <a:extLst>
              <a:ext uri="{FF2B5EF4-FFF2-40B4-BE49-F238E27FC236}">
                <a16:creationId xmlns:a16="http://schemas.microsoft.com/office/drawing/2014/main" id="{7F75D8AF-79DE-4E2B-A15F-8EC66948BC31}"/>
              </a:ext>
            </a:extLst>
          </p:cNvPr>
          <p:cNvSpPr/>
          <p:nvPr userDrawn="1"/>
        </p:nvSpPr>
        <p:spPr>
          <a:xfrm flipH="1" flipV="1">
            <a:off x="114590" y="4581492"/>
            <a:ext cx="11962815" cy="2152681"/>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17 w 21617"/>
              <a:gd name="connsiteY0" fmla="*/ 0 h 23765"/>
              <a:gd name="connsiteX1" fmla="*/ 21617 w 21617"/>
              <a:gd name="connsiteY1" fmla="*/ 0 h 23765"/>
              <a:gd name="connsiteX2" fmla="*/ 21617 w 21617"/>
              <a:gd name="connsiteY2" fmla="*/ 17322 h 23765"/>
              <a:gd name="connsiteX3" fmla="*/ 0 w 21617"/>
              <a:gd name="connsiteY3" fmla="*/ 22875 h 23765"/>
              <a:gd name="connsiteX4" fmla="*/ 17 w 21617"/>
              <a:gd name="connsiteY4" fmla="*/ 0 h 23765"/>
              <a:gd name="connsiteX0" fmla="*/ 17 w 21617"/>
              <a:gd name="connsiteY0" fmla="*/ 0 h 24368"/>
              <a:gd name="connsiteX1" fmla="*/ 21617 w 21617"/>
              <a:gd name="connsiteY1" fmla="*/ 0 h 24368"/>
              <a:gd name="connsiteX2" fmla="*/ 21617 w 21617"/>
              <a:gd name="connsiteY2" fmla="*/ 17322 h 24368"/>
              <a:gd name="connsiteX3" fmla="*/ 0 w 21617"/>
              <a:gd name="connsiteY3" fmla="*/ 22875 h 24368"/>
              <a:gd name="connsiteX4" fmla="*/ 17 w 21617"/>
              <a:gd name="connsiteY4" fmla="*/ 0 h 24368"/>
              <a:gd name="connsiteX0" fmla="*/ 17 w 21617"/>
              <a:gd name="connsiteY0" fmla="*/ 0 h 24514"/>
              <a:gd name="connsiteX1" fmla="*/ 21617 w 21617"/>
              <a:gd name="connsiteY1" fmla="*/ 0 h 24514"/>
              <a:gd name="connsiteX2" fmla="*/ 21617 w 21617"/>
              <a:gd name="connsiteY2" fmla="*/ 17322 h 24514"/>
              <a:gd name="connsiteX3" fmla="*/ 0 w 21617"/>
              <a:gd name="connsiteY3" fmla="*/ 22875 h 24514"/>
              <a:gd name="connsiteX4" fmla="*/ 17 w 21617"/>
              <a:gd name="connsiteY4" fmla="*/ 0 h 24514"/>
              <a:gd name="connsiteX0" fmla="*/ 17 w 21617"/>
              <a:gd name="connsiteY0" fmla="*/ 0 h 24569"/>
              <a:gd name="connsiteX1" fmla="*/ 21617 w 21617"/>
              <a:gd name="connsiteY1" fmla="*/ 0 h 24569"/>
              <a:gd name="connsiteX2" fmla="*/ 21617 w 21617"/>
              <a:gd name="connsiteY2" fmla="*/ 17322 h 24569"/>
              <a:gd name="connsiteX3" fmla="*/ 0 w 21617"/>
              <a:gd name="connsiteY3" fmla="*/ 22875 h 24569"/>
              <a:gd name="connsiteX4" fmla="*/ 17 w 21617"/>
              <a:gd name="connsiteY4" fmla="*/ 0 h 24569"/>
              <a:gd name="connsiteX0" fmla="*/ 17 w 21617"/>
              <a:gd name="connsiteY0" fmla="*/ 0 h 24698"/>
              <a:gd name="connsiteX1" fmla="*/ 21617 w 21617"/>
              <a:gd name="connsiteY1" fmla="*/ 0 h 24698"/>
              <a:gd name="connsiteX2" fmla="*/ 21617 w 21617"/>
              <a:gd name="connsiteY2" fmla="*/ 17322 h 24698"/>
              <a:gd name="connsiteX3" fmla="*/ 0 w 21617"/>
              <a:gd name="connsiteY3" fmla="*/ 22875 h 24698"/>
              <a:gd name="connsiteX4" fmla="*/ 17 w 21617"/>
              <a:gd name="connsiteY4" fmla="*/ 0 h 24698"/>
              <a:gd name="connsiteX0" fmla="*/ 17 w 21617"/>
              <a:gd name="connsiteY0" fmla="*/ 0 h 24785"/>
              <a:gd name="connsiteX1" fmla="*/ 21617 w 21617"/>
              <a:gd name="connsiteY1" fmla="*/ 0 h 24785"/>
              <a:gd name="connsiteX2" fmla="*/ 21617 w 21617"/>
              <a:gd name="connsiteY2" fmla="*/ 17322 h 24785"/>
              <a:gd name="connsiteX3" fmla="*/ 0 w 21617"/>
              <a:gd name="connsiteY3" fmla="*/ 22875 h 24785"/>
              <a:gd name="connsiteX4" fmla="*/ 17 w 21617"/>
              <a:gd name="connsiteY4" fmla="*/ 0 h 24785"/>
              <a:gd name="connsiteX0" fmla="*/ 34 w 21634"/>
              <a:gd name="connsiteY0" fmla="*/ 0 h 36778"/>
              <a:gd name="connsiteX1" fmla="*/ 21634 w 21634"/>
              <a:gd name="connsiteY1" fmla="*/ 0 h 36778"/>
              <a:gd name="connsiteX2" fmla="*/ 21634 w 21634"/>
              <a:gd name="connsiteY2" fmla="*/ 17322 h 36778"/>
              <a:gd name="connsiteX3" fmla="*/ 0 w 21634"/>
              <a:gd name="connsiteY3" fmla="*/ 35787 h 36778"/>
              <a:gd name="connsiteX4" fmla="*/ 34 w 21634"/>
              <a:gd name="connsiteY4" fmla="*/ 0 h 36778"/>
              <a:gd name="connsiteX0" fmla="*/ 34 w 21634"/>
              <a:gd name="connsiteY0" fmla="*/ 0 h 41874"/>
              <a:gd name="connsiteX1" fmla="*/ 21634 w 21634"/>
              <a:gd name="connsiteY1" fmla="*/ 0 h 41874"/>
              <a:gd name="connsiteX2" fmla="*/ 21634 w 21634"/>
              <a:gd name="connsiteY2" fmla="*/ 17322 h 41874"/>
              <a:gd name="connsiteX3" fmla="*/ 0 w 21634"/>
              <a:gd name="connsiteY3" fmla="*/ 35787 h 41874"/>
              <a:gd name="connsiteX4" fmla="*/ 34 w 21634"/>
              <a:gd name="connsiteY4" fmla="*/ 0 h 41874"/>
              <a:gd name="connsiteX0" fmla="*/ 34 w 21634"/>
              <a:gd name="connsiteY0" fmla="*/ 0 h 42123"/>
              <a:gd name="connsiteX1" fmla="*/ 21634 w 21634"/>
              <a:gd name="connsiteY1" fmla="*/ 0 h 42123"/>
              <a:gd name="connsiteX2" fmla="*/ 21634 w 21634"/>
              <a:gd name="connsiteY2" fmla="*/ 17322 h 42123"/>
              <a:gd name="connsiteX3" fmla="*/ 0 w 21634"/>
              <a:gd name="connsiteY3" fmla="*/ 35787 h 42123"/>
              <a:gd name="connsiteX4" fmla="*/ 34 w 21634"/>
              <a:gd name="connsiteY4" fmla="*/ 0 h 42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34" h="42123">
                <a:moveTo>
                  <a:pt x="34" y="0"/>
                </a:moveTo>
                <a:lnTo>
                  <a:pt x="21634" y="0"/>
                </a:lnTo>
                <a:lnTo>
                  <a:pt x="21634" y="17322"/>
                </a:lnTo>
                <a:cubicBezTo>
                  <a:pt x="10970" y="21444"/>
                  <a:pt x="9198" y="56098"/>
                  <a:pt x="0" y="35787"/>
                </a:cubicBezTo>
                <a:cubicBezTo>
                  <a:pt x="6" y="28162"/>
                  <a:pt x="28" y="7625"/>
                  <a:pt x="3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696686" y="1611383"/>
            <a:ext cx="9666514" cy="746846"/>
          </a:xfrm>
        </p:spPr>
        <p:txBody>
          <a:bodyPr anchor="t">
            <a:noAutofit/>
          </a:bodyPr>
          <a:lstStyle>
            <a:lvl1pPr>
              <a:defRPr sz="4800" spc="-150">
                <a:solidFill>
                  <a:schemeClr val="tx1">
                    <a:lumMod val="75000"/>
                    <a:lumOff val="25000"/>
                  </a:schemeClr>
                </a:solidFill>
              </a:defRPr>
            </a:lvl1pPr>
          </a:lstStyle>
          <a:p>
            <a:r>
              <a:rPr lang="en-US" dirty="0"/>
              <a:t>Section Header 1</a:t>
            </a:r>
            <a:endParaRPr lang="en-GB" dirty="0"/>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696686" y="2464424"/>
            <a:ext cx="9666514" cy="221599"/>
          </a:xfrm>
        </p:spPr>
        <p:txBody>
          <a:bodyPr tIns="0" bIns="0">
            <a:spAutoFit/>
          </a:bodyPr>
          <a:lstStyle>
            <a:lvl1pPr marL="0" indent="0">
              <a:buNone/>
              <a:defRPr sz="16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Subtitle</a:t>
            </a:r>
          </a:p>
        </p:txBody>
      </p:sp>
    </p:spTree>
    <p:extLst>
      <p:ext uri="{BB962C8B-B14F-4D97-AF65-F5344CB8AC3E}">
        <p14:creationId xmlns:p14="http://schemas.microsoft.com/office/powerpoint/2010/main" val="23672193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GB" b="1" smtClean="0">
                <a:solidFill>
                  <a:schemeClr val="bg1"/>
                </a:solidFill>
              </a:rPr>
              <a:pPr/>
              <a:t>‹#›</a:t>
            </a:fld>
            <a:endParaRPr lang="en-GB" b="1" dirty="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a:t>Click to edit Master title style</a:t>
            </a:r>
          </a:p>
        </p:txBody>
      </p:sp>
      <p:sp>
        <p:nvSpPr>
          <p:cNvPr id="11" name="Content Placeholder 2">
            <a:extLst>
              <a:ext uri="{FF2B5EF4-FFF2-40B4-BE49-F238E27FC236}">
                <a16:creationId xmlns:a16="http://schemas.microsoft.com/office/drawing/2014/main" id="{758E3AAF-44AA-41E0-AE18-8B461598AD07}"/>
              </a:ext>
            </a:extLst>
          </p:cNvPr>
          <p:cNvSpPr>
            <a:spLocks noGrp="1"/>
          </p:cNvSpPr>
          <p:nvPr>
            <p:ph sz="half" idx="1"/>
          </p:nvPr>
        </p:nvSpPr>
        <p:spPr>
          <a:xfrm>
            <a:off x="446314" y="1825625"/>
            <a:ext cx="5306787" cy="4351338"/>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a:extLst>
              <a:ext uri="{FF2B5EF4-FFF2-40B4-BE49-F238E27FC236}">
                <a16:creationId xmlns:a16="http://schemas.microsoft.com/office/drawing/2014/main" id="{FC1B8B60-5429-4EF9-93D0-2CCCF562B916}"/>
              </a:ext>
            </a:extLst>
          </p:cNvPr>
          <p:cNvSpPr>
            <a:spLocks noGrp="1"/>
          </p:cNvSpPr>
          <p:nvPr>
            <p:ph sz="half" idx="2"/>
          </p:nvPr>
        </p:nvSpPr>
        <p:spPr>
          <a:xfrm>
            <a:off x="64389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4700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GB" b="1" smtClean="0">
                <a:solidFill>
                  <a:schemeClr val="bg1"/>
                </a:solidFill>
              </a:rPr>
              <a:pPr/>
              <a:t>‹#›</a:t>
            </a:fld>
            <a:endParaRPr lang="en-GB" b="1" dirty="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a:xfrm>
            <a:off x="839788" y="500215"/>
            <a:ext cx="3932237" cy="1557185"/>
          </a:xfrm>
        </p:spPr>
        <p:txBody>
          <a:bodyPr/>
          <a:lstStyle/>
          <a:p>
            <a:r>
              <a:rPr lang="en-US"/>
              <a:t>Click to edit Master title style</a:t>
            </a:r>
          </a:p>
        </p:txBody>
      </p:sp>
      <p:sp>
        <p:nvSpPr>
          <p:cNvPr id="15" name="Text Placeholder 3">
            <a:extLst>
              <a:ext uri="{FF2B5EF4-FFF2-40B4-BE49-F238E27FC236}">
                <a16:creationId xmlns:a16="http://schemas.microsoft.com/office/drawing/2014/main" id="{9B6692B7-0F8A-4381-96B4-5F358BFD1E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6" name="Content Placeholder 2">
            <a:extLst>
              <a:ext uri="{FF2B5EF4-FFF2-40B4-BE49-F238E27FC236}">
                <a16:creationId xmlns:a16="http://schemas.microsoft.com/office/drawing/2014/main" id="{B43535EE-90E2-422C-B7AC-4D346E8D6E04}"/>
              </a:ext>
            </a:extLst>
          </p:cNvPr>
          <p:cNvSpPr>
            <a:spLocks noGrp="1"/>
          </p:cNvSpPr>
          <p:nvPr>
            <p:ph idx="1"/>
          </p:nvPr>
        </p:nvSpPr>
        <p:spPr>
          <a:xfrm>
            <a:off x="5183188" y="500215"/>
            <a:ext cx="6172200" cy="536877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764241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GB" b="1" smtClean="0">
                <a:solidFill>
                  <a:schemeClr val="bg1"/>
                </a:solidFill>
              </a:rPr>
              <a:pPr/>
              <a:t>‹#›</a:t>
            </a:fld>
            <a:endParaRPr lang="en-GB" b="1" dirty="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a:xfrm>
            <a:off x="839788" y="500215"/>
            <a:ext cx="3932237" cy="1557185"/>
          </a:xfrm>
        </p:spPr>
        <p:txBody>
          <a:bodyPr/>
          <a:lstStyle/>
          <a:p>
            <a:r>
              <a:rPr lang="en-US"/>
              <a:t>Click to edit Master title style</a:t>
            </a:r>
          </a:p>
        </p:txBody>
      </p:sp>
      <p:sp>
        <p:nvSpPr>
          <p:cNvPr id="15" name="Text Placeholder 3">
            <a:extLst>
              <a:ext uri="{FF2B5EF4-FFF2-40B4-BE49-F238E27FC236}">
                <a16:creationId xmlns:a16="http://schemas.microsoft.com/office/drawing/2014/main" id="{9B6692B7-0F8A-4381-96B4-5F358BFD1E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1" name="Picture Placeholder 2">
            <a:extLst>
              <a:ext uri="{FF2B5EF4-FFF2-40B4-BE49-F238E27FC236}">
                <a16:creationId xmlns:a16="http://schemas.microsoft.com/office/drawing/2014/main" id="{131CB29F-0BE0-476F-B57A-7638E9BFAE76}"/>
              </a:ext>
            </a:extLst>
          </p:cNvPr>
          <p:cNvSpPr>
            <a:spLocks noGrp="1"/>
          </p:cNvSpPr>
          <p:nvPr>
            <p:ph type="pic" idx="1"/>
          </p:nvPr>
        </p:nvSpPr>
        <p:spPr>
          <a:xfrm>
            <a:off x="5183188" y="500215"/>
            <a:ext cx="6172200" cy="536877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16409964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34329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4E46C0F6-F728-4FF0-A7F3-F6AECCD35B33}"/>
              </a:ext>
            </a:extLst>
          </p:cNvPr>
          <p:cNvSpPr>
            <a:spLocks noGrp="1"/>
          </p:cNvSpPr>
          <p:nvPr>
            <p:ph type="pic" sz="quarter" idx="13" hasCustomPrompt="1"/>
          </p:nvPr>
        </p:nvSpPr>
        <p:spPr>
          <a:xfrm>
            <a:off x="120650" y="136525"/>
            <a:ext cx="11950700" cy="6584951"/>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dirty="0"/>
              <a:t>Insert image</a:t>
            </a:r>
            <a:endParaRPr lang="en-GB" dirty="0"/>
          </a:p>
        </p:txBody>
      </p:sp>
      <p:sp>
        <p:nvSpPr>
          <p:cNvPr id="7" name="Text Placeholder 6">
            <a:extLst>
              <a:ext uri="{FF2B5EF4-FFF2-40B4-BE49-F238E27FC236}">
                <a16:creationId xmlns:a16="http://schemas.microsoft.com/office/drawing/2014/main" id="{E4DAD220-8CE3-4FF4-957A-1E24442C6565}"/>
              </a:ext>
            </a:extLst>
          </p:cNvPr>
          <p:cNvSpPr>
            <a:spLocks noGrp="1"/>
          </p:cNvSpPr>
          <p:nvPr>
            <p:ph type="body" sz="quarter" idx="14"/>
          </p:nvPr>
        </p:nvSpPr>
        <p:spPr>
          <a:xfrm>
            <a:off x="1587500" y="4022725"/>
            <a:ext cx="10033000" cy="1236236"/>
          </a:xfrm>
          <a:solidFill>
            <a:schemeClr val="tx1">
              <a:alpha val="68000"/>
            </a:schemeClr>
          </a:solidFill>
        </p:spPr>
        <p:txBody>
          <a:bodyPr lIns="274320" tIns="274320" rIns="274320" bIns="274320" anchor="ctr">
            <a:spAutoFit/>
          </a:bodyPr>
          <a:lstStyle>
            <a:lvl1pPr marL="0" indent="0">
              <a:lnSpc>
                <a:spcPct val="100000"/>
              </a:lnSpc>
              <a:buNone/>
              <a:defRPr sz="1800" b="0">
                <a:solidFill>
                  <a:schemeClr val="bg1"/>
                </a:solidFill>
              </a:defRPr>
            </a:lvl1pPr>
          </a:lstStyle>
          <a:p>
            <a:pPr lvl="0"/>
            <a:r>
              <a:rPr lang="en-US"/>
              <a:t>Edit Master text styles</a:t>
            </a:r>
          </a:p>
          <a:p>
            <a:pPr lvl="1"/>
            <a:r>
              <a:rPr lang="en-US"/>
              <a:t>Second level</a:t>
            </a:r>
          </a:p>
        </p:txBody>
      </p:sp>
      <p:sp>
        <p:nvSpPr>
          <p:cNvPr id="8" name="Text Placeholder 6">
            <a:extLst>
              <a:ext uri="{FF2B5EF4-FFF2-40B4-BE49-F238E27FC236}">
                <a16:creationId xmlns:a16="http://schemas.microsoft.com/office/drawing/2014/main" id="{58FDDD78-44AA-4B92-90B8-DFC56D688C50}"/>
              </a:ext>
            </a:extLst>
          </p:cNvPr>
          <p:cNvSpPr>
            <a:spLocks noGrp="1"/>
          </p:cNvSpPr>
          <p:nvPr>
            <p:ph type="body" sz="quarter" idx="15" hasCustomPrompt="1"/>
          </p:nvPr>
        </p:nvSpPr>
        <p:spPr>
          <a:xfrm>
            <a:off x="336550" y="3269342"/>
            <a:ext cx="1155366" cy="2576090"/>
          </a:xfrm>
          <a:noFill/>
        </p:spPr>
        <p:txBody>
          <a:bodyPr wrap="square" lIns="182880" tIns="182880" rIns="182880" bIns="91440">
            <a:spAutoFit/>
          </a:bodyPr>
          <a:lstStyle>
            <a:lvl1pPr marL="0" indent="0">
              <a:buNone/>
              <a:defRPr sz="16600" b="1">
                <a:solidFill>
                  <a:schemeClr val="bg1"/>
                </a:solidFill>
                <a:latin typeface="Arial" panose="020B0604020202020204" pitchFamily="34" charset="0"/>
                <a:cs typeface="Arial" panose="020B0604020202020204" pitchFamily="34" charset="0"/>
              </a:defRPr>
            </a:lvl1pPr>
          </a:lstStyle>
          <a:p>
            <a:pPr lvl="0"/>
            <a:r>
              <a:rPr lang="en-US" dirty="0"/>
              <a:t>“</a:t>
            </a:r>
          </a:p>
        </p:txBody>
      </p:sp>
      <p:sp>
        <p:nvSpPr>
          <p:cNvPr id="9" name="Frame 8">
            <a:extLst>
              <a:ext uri="{FF2B5EF4-FFF2-40B4-BE49-F238E27FC236}">
                <a16:creationId xmlns:a16="http://schemas.microsoft.com/office/drawing/2014/main" id="{0283712C-6C33-4303-985C-6493AAFAF40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solidFill>
            </a:endParaRPr>
          </a:p>
        </p:txBody>
      </p:sp>
      <p:sp>
        <p:nvSpPr>
          <p:cNvPr id="2" name="Title 1">
            <a:extLst>
              <a:ext uri="{FF2B5EF4-FFF2-40B4-BE49-F238E27FC236}">
                <a16:creationId xmlns:a16="http://schemas.microsoft.com/office/drawing/2014/main" id="{50E81040-AE93-4763-96F3-062F0F2D8F1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70143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9" name="Picture Placeholder 3">
            <a:extLst>
              <a:ext uri="{FF2B5EF4-FFF2-40B4-BE49-F238E27FC236}">
                <a16:creationId xmlns:a16="http://schemas.microsoft.com/office/drawing/2014/main" id="{7C719AD2-39D2-425C-90E5-8FD2D783ADDF}"/>
              </a:ext>
            </a:extLst>
          </p:cNvPr>
          <p:cNvSpPr>
            <a:spLocks noGrp="1"/>
          </p:cNvSpPr>
          <p:nvPr>
            <p:ph type="pic" sz="quarter" idx="13" hasCustomPrompt="1"/>
          </p:nvPr>
        </p:nvSpPr>
        <p:spPr>
          <a:xfrm>
            <a:off x="0" y="0"/>
            <a:ext cx="12192000" cy="6858000"/>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dirty="0"/>
              <a:t>Insert image</a:t>
            </a:r>
            <a:endParaRPr lang="en-GB" dirty="0"/>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4907643" cy="701731"/>
          </a:xfrm>
        </p:spPr>
        <p:txBody>
          <a:bodyPr vert="horz" wrap="square" lIns="91440" tIns="45720" rIns="91440" bIns="45720" rtlCol="0" anchor="b">
            <a:spAutoFit/>
          </a:bodyPr>
          <a:lstStyle>
            <a:lvl1pPr>
              <a:defRPr lang="en-GB" sz="4400" b="1" spc="-150" dirty="0">
                <a:solidFill>
                  <a:schemeClr val="bg1"/>
                </a:solidFill>
                <a:latin typeface="+mj-lt"/>
              </a:defRPr>
            </a:lvl1pPr>
          </a:lstStyle>
          <a:p>
            <a:pPr marL="0" lvl="0"/>
            <a:r>
              <a:rPr lang="en-US" dirty="0"/>
              <a:t>Thank You</a:t>
            </a:r>
            <a:endParaRPr lang="en-GB" dirty="0"/>
          </a:p>
        </p:txBody>
      </p:sp>
    </p:spTree>
    <p:extLst>
      <p:ext uri="{BB962C8B-B14F-4D97-AF65-F5344CB8AC3E}">
        <p14:creationId xmlns:p14="http://schemas.microsoft.com/office/powerpoint/2010/main" val="734192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and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14400" y="533400"/>
            <a:ext cx="10210800" cy="609600"/>
          </a:xfrm>
        </p:spPr>
        <p:txBody>
          <a:bodyPr/>
          <a:lstStyle>
            <a:lvl1pPr>
              <a:defRPr/>
            </a:lvl1pPr>
          </a:lstStyle>
          <a:p>
            <a:r>
              <a:rPr lang="en-US" dirty="0"/>
              <a:t>Slide Title</a:t>
            </a:r>
          </a:p>
        </p:txBody>
      </p:sp>
      <p:sp>
        <p:nvSpPr>
          <p:cNvPr id="5" name="Text Placeholder 4"/>
          <p:cNvSpPr>
            <a:spLocks noGrp="1"/>
          </p:cNvSpPr>
          <p:nvPr>
            <p:ph type="body" sz="quarter" idx="10" hasCustomPrompt="1"/>
          </p:nvPr>
        </p:nvSpPr>
        <p:spPr>
          <a:xfrm>
            <a:off x="914400" y="1447800"/>
            <a:ext cx="10210800" cy="4742506"/>
          </a:xfrm>
        </p:spPr>
        <p:txBody>
          <a:bodyPr wrap="square" lIns="0" tIns="0" rIns="0" bIns="0">
            <a:normAutofit/>
          </a:bodyPr>
          <a:lstStyle>
            <a:lvl1pPr marL="342900" indent="-342900">
              <a:buFont typeface="Arial" panose="020B0604020202020204" pitchFamily="34" charset="0"/>
              <a:buChar char="•"/>
              <a:defRPr sz="2100" baseline="0">
                <a:solidFill>
                  <a:srgbClr val="22222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We can’t completely avoid bullet points</a:t>
            </a:r>
          </a:p>
          <a:p>
            <a:pPr lvl="0"/>
            <a:r>
              <a:rPr lang="en-US" dirty="0"/>
              <a:t>So if we must use them, this is the layout to use</a:t>
            </a:r>
          </a:p>
          <a:p>
            <a:pPr lvl="0"/>
            <a:r>
              <a:rPr lang="en-US" dirty="0"/>
              <a:t>Keep them brief </a:t>
            </a:r>
          </a:p>
          <a:p>
            <a:pPr lvl="0"/>
            <a:r>
              <a:rPr lang="en-US" dirty="0"/>
              <a:t>We want the audience to watch/listen to you, </a:t>
            </a:r>
            <a:br>
              <a:rPr lang="en-US" dirty="0"/>
            </a:br>
            <a:r>
              <a:rPr lang="en-US" dirty="0"/>
              <a:t>not read the screen</a:t>
            </a:r>
          </a:p>
          <a:p>
            <a:pPr lvl="0"/>
            <a:endParaRPr lang="en-US" dirty="0"/>
          </a:p>
        </p:txBody>
      </p:sp>
    </p:spTree>
    <p:extLst>
      <p:ext uri="{BB962C8B-B14F-4D97-AF65-F5344CB8AC3E}">
        <p14:creationId xmlns:p14="http://schemas.microsoft.com/office/powerpoint/2010/main" val="4861953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1_Blank">
    <p:spTree>
      <p:nvGrpSpPr>
        <p:cNvPr id="1" name="Shape 15"/>
        <p:cNvGrpSpPr/>
        <p:nvPr/>
      </p:nvGrpSpPr>
      <p:grpSpPr>
        <a:xfrm>
          <a:off x="0" y="0"/>
          <a:ext cx="0" cy="0"/>
          <a:chOff x="0" y="0"/>
          <a:chExt cx="0" cy="0"/>
        </a:xfrm>
      </p:grpSpPr>
      <p:sp>
        <p:nvSpPr>
          <p:cNvPr id="16" name="Google Shape;16;p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51800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1B3994-EC85-4CEE-B849-7AE33810F50A}"/>
              </a:ext>
            </a:extLst>
          </p:cNvPr>
          <p:cNvSpPr>
            <a:spLocks noGrp="1"/>
          </p:cNvSpPr>
          <p:nvPr>
            <p:ph type="title"/>
          </p:nvPr>
        </p:nvSpPr>
        <p:spPr>
          <a:xfrm>
            <a:off x="446314" y="500215"/>
            <a:ext cx="11174186" cy="590931"/>
          </a:xfrm>
          <a:prstGeom prst="rect">
            <a:avLst/>
          </a:prstGeom>
        </p:spPr>
        <p:txBody>
          <a:bodyPr vert="horz" wrap="square" lIns="91440" tIns="45720" rIns="91440" bIns="45720" rtlCol="0" anchor="ctr">
            <a:spAutoFit/>
          </a:bodyPr>
          <a:lstStyle/>
          <a:p>
            <a:pPr lvl="0"/>
            <a:r>
              <a:rPr lang="en-US"/>
              <a:t>Click to edit Master title style</a:t>
            </a:r>
            <a:endParaRPr lang="en-GB" dirty="0"/>
          </a:p>
        </p:txBody>
      </p:sp>
      <p:sp>
        <p:nvSpPr>
          <p:cNvPr id="3" name="Text Placeholder 2">
            <a:extLst>
              <a:ext uri="{FF2B5EF4-FFF2-40B4-BE49-F238E27FC236}">
                <a16:creationId xmlns:a16="http://schemas.microsoft.com/office/drawing/2014/main" id="{EE88709A-CA63-4EAC-968C-8873D088E691}"/>
              </a:ext>
            </a:extLst>
          </p:cNvPr>
          <p:cNvSpPr>
            <a:spLocks noGrp="1"/>
          </p:cNvSpPr>
          <p:nvPr>
            <p:ph type="body" idx="1"/>
          </p:nvPr>
        </p:nvSpPr>
        <p:spPr>
          <a:xfrm>
            <a:off x="446314" y="1253331"/>
            <a:ext cx="11174186" cy="477009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a:extLst>
              <a:ext uri="{FF2B5EF4-FFF2-40B4-BE49-F238E27FC236}">
                <a16:creationId xmlns:a16="http://schemas.microsoft.com/office/drawing/2014/main" id="{6BBA3C17-8AAC-4933-A7DA-CD7D3F840BEB}"/>
              </a:ext>
            </a:extLst>
          </p:cNvPr>
          <p:cNvSpPr>
            <a:spLocks noGrp="1"/>
          </p:cNvSpPr>
          <p:nvPr>
            <p:ph type="ftr" sz="quarter" idx="3"/>
          </p:nvPr>
        </p:nvSpPr>
        <p:spPr>
          <a:xfrm>
            <a:off x="446314" y="6356350"/>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endParaRPr lang="en-GB" dirty="0"/>
          </a:p>
        </p:txBody>
      </p:sp>
    </p:spTree>
    <p:extLst>
      <p:ext uri="{BB962C8B-B14F-4D97-AF65-F5344CB8AC3E}">
        <p14:creationId xmlns:p14="http://schemas.microsoft.com/office/powerpoint/2010/main" val="3981575698"/>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61" r:id="rId4"/>
    <p:sldLayoutId id="2147483662" r:id="rId5"/>
    <p:sldLayoutId id="2147483650" r:id="rId6"/>
    <p:sldLayoutId id="2147483668" r:id="rId7"/>
    <p:sldLayoutId id="2147483674" r:id="rId8"/>
    <p:sldLayoutId id="2147483666" r:id="rId9"/>
    <p:sldLayoutId id="2147483664" r:id="rId10"/>
    <p:sldLayoutId id="2147483663" r:id="rId11"/>
    <p:sldLayoutId id="2147483667" r:id="rId12"/>
    <p:sldLayoutId id="2147483671" r:id="rId13"/>
    <p:sldLayoutId id="2147483672" r:id="rId14"/>
    <p:sldLayoutId id="2147483673" r:id="rId15"/>
    <p:sldLayoutId id="2147483675" r:id="rId16"/>
    <p:sldLayoutId id="2147483676" r:id="rId17"/>
    <p:sldLayoutId id="2147483665" r:id="rId18"/>
    <p:sldLayoutId id="2147483669" r:id="rId19"/>
    <p:sldLayoutId id="2147483670" r:id="rId20"/>
    <p:sldLayoutId id="2147483677" r:id="rId21"/>
    <p:sldLayoutId id="2147483678" r:id="rId22"/>
  </p:sldLayoutIdLst>
  <p:hf sldNum="0" hdr="0" ftr="0" dt="0"/>
  <p:txStyles>
    <p:titleStyle>
      <a:lvl1pPr algn="l" defTabSz="914400" rtl="0" eaLnBrk="1" latinLnBrk="0" hangingPunct="1">
        <a:lnSpc>
          <a:spcPct val="90000"/>
        </a:lnSpc>
        <a:spcBef>
          <a:spcPct val="0"/>
        </a:spcBef>
        <a:buNone/>
        <a:defRPr lang="en-GB" sz="3600" b="1" kern="1200" spc="-60" baseline="0" dirty="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60" userDrawn="1">
          <p15:clr>
            <a:srgbClr val="F26B43"/>
          </p15:clr>
        </p15:guide>
        <p15:guide id="4" pos="7320" userDrawn="1">
          <p15:clr>
            <a:srgbClr val="F26B43"/>
          </p15:clr>
        </p15:guide>
        <p15:guide id="5" orient="horz" pos="360" userDrawn="1">
          <p15:clr>
            <a:srgbClr val="F26B43"/>
          </p15:clr>
        </p15:guide>
        <p15:guide id="6" orient="horz" pos="39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3" Type="http://schemas.openxmlformats.org/officeDocument/2006/relationships/customXml" Target="../ink/ink5.xml"/><Relationship Id="rId18" Type="http://schemas.openxmlformats.org/officeDocument/2006/relationships/image" Target="../media/image19.png"/><Relationship Id="rId26" Type="http://schemas.openxmlformats.org/officeDocument/2006/relationships/image" Target="../media/image23.png"/><Relationship Id="rId21" Type="http://schemas.openxmlformats.org/officeDocument/2006/relationships/customXml" Target="../ink/ink9.xml"/><Relationship Id="rId34" Type="http://schemas.openxmlformats.org/officeDocument/2006/relationships/image" Target="../media/image27.png"/><Relationship Id="rId7" Type="http://schemas.openxmlformats.org/officeDocument/2006/relationships/customXml" Target="../ink/ink2.xml"/><Relationship Id="rId12" Type="http://schemas.openxmlformats.org/officeDocument/2006/relationships/image" Target="../media/image160.png"/><Relationship Id="rId17" Type="http://schemas.openxmlformats.org/officeDocument/2006/relationships/customXml" Target="../ink/ink7.xml"/><Relationship Id="rId25" Type="http://schemas.openxmlformats.org/officeDocument/2006/relationships/customXml" Target="../ink/ink11.xml"/><Relationship Id="rId33" Type="http://schemas.openxmlformats.org/officeDocument/2006/relationships/customXml" Target="../ink/ink15.xml"/><Relationship Id="rId2" Type="http://schemas.openxmlformats.org/officeDocument/2006/relationships/notesSlide" Target="../notesSlides/notesSlide10.xml"/><Relationship Id="rId16" Type="http://schemas.openxmlformats.org/officeDocument/2006/relationships/image" Target="../media/image18.png"/><Relationship Id="rId20" Type="http://schemas.openxmlformats.org/officeDocument/2006/relationships/image" Target="../media/image20.png"/><Relationship Id="rId29" Type="http://schemas.openxmlformats.org/officeDocument/2006/relationships/customXml" Target="../ink/ink13.xml"/><Relationship Id="rId1" Type="http://schemas.openxmlformats.org/officeDocument/2006/relationships/slideLayout" Target="../slideLayouts/slideLayout21.xml"/><Relationship Id="rId6" Type="http://schemas.openxmlformats.org/officeDocument/2006/relationships/image" Target="../media/image13.png"/><Relationship Id="rId11" Type="http://schemas.openxmlformats.org/officeDocument/2006/relationships/customXml" Target="../ink/ink4.xml"/><Relationship Id="rId24" Type="http://schemas.openxmlformats.org/officeDocument/2006/relationships/image" Target="../media/image22.png"/><Relationship Id="rId32" Type="http://schemas.openxmlformats.org/officeDocument/2006/relationships/image" Target="../media/image26.png"/><Relationship Id="rId37" Type="http://schemas.openxmlformats.org/officeDocument/2006/relationships/image" Target="../media/image29.png"/><Relationship Id="rId5" Type="http://schemas.openxmlformats.org/officeDocument/2006/relationships/customXml" Target="../ink/ink1.xml"/><Relationship Id="rId15" Type="http://schemas.openxmlformats.org/officeDocument/2006/relationships/customXml" Target="../ink/ink6.xml"/><Relationship Id="rId23" Type="http://schemas.openxmlformats.org/officeDocument/2006/relationships/customXml" Target="../ink/ink10.xml"/><Relationship Id="rId28" Type="http://schemas.openxmlformats.org/officeDocument/2006/relationships/image" Target="../media/image24.png"/><Relationship Id="rId36" Type="http://schemas.openxmlformats.org/officeDocument/2006/relationships/image" Target="../media/image28.png"/><Relationship Id="rId10" Type="http://schemas.openxmlformats.org/officeDocument/2006/relationships/image" Target="../media/image15.png"/><Relationship Id="rId19" Type="http://schemas.openxmlformats.org/officeDocument/2006/relationships/customXml" Target="../ink/ink8.xml"/><Relationship Id="rId31" Type="http://schemas.openxmlformats.org/officeDocument/2006/relationships/customXml" Target="../ink/ink14.xml"/><Relationship Id="rId4" Type="http://schemas.openxmlformats.org/officeDocument/2006/relationships/image" Target="../media/image17.svg"/><Relationship Id="rId9" Type="http://schemas.openxmlformats.org/officeDocument/2006/relationships/customXml" Target="../ink/ink3.xml"/><Relationship Id="rId14" Type="http://schemas.openxmlformats.org/officeDocument/2006/relationships/image" Target="../media/image17.png"/><Relationship Id="rId22" Type="http://schemas.openxmlformats.org/officeDocument/2006/relationships/image" Target="../media/image21.png"/><Relationship Id="rId27" Type="http://schemas.openxmlformats.org/officeDocument/2006/relationships/customXml" Target="../ink/ink12.xml"/><Relationship Id="rId30" Type="http://schemas.openxmlformats.org/officeDocument/2006/relationships/image" Target="../media/image25.png"/><Relationship Id="rId35" Type="http://schemas.openxmlformats.org/officeDocument/2006/relationships/customXml" Target="../ink/ink16.xml"/><Relationship Id="rId8" Type="http://schemas.openxmlformats.org/officeDocument/2006/relationships/image" Target="../media/image14.png"/><Relationship Id="rId3"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emf"/><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emf"/><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18" Type="http://schemas.openxmlformats.org/officeDocument/2006/relationships/image" Target="../media/image61.png"/><Relationship Id="rId3" Type="http://schemas.openxmlformats.org/officeDocument/2006/relationships/image" Target="../media/image46.png"/><Relationship Id="rId21" Type="http://schemas.openxmlformats.org/officeDocument/2006/relationships/image" Target="../media/image64.png"/><Relationship Id="rId7" Type="http://schemas.openxmlformats.org/officeDocument/2006/relationships/image" Target="../media/image50.png"/><Relationship Id="rId12" Type="http://schemas.openxmlformats.org/officeDocument/2006/relationships/image" Target="../media/image55.png"/><Relationship Id="rId17" Type="http://schemas.openxmlformats.org/officeDocument/2006/relationships/image" Target="../media/image60.png"/><Relationship Id="rId2" Type="http://schemas.openxmlformats.org/officeDocument/2006/relationships/notesSlide" Target="../notesSlides/notesSlide14.xml"/><Relationship Id="rId16" Type="http://schemas.openxmlformats.org/officeDocument/2006/relationships/image" Target="../media/image59.png"/><Relationship Id="rId20" Type="http://schemas.openxmlformats.org/officeDocument/2006/relationships/image" Target="../media/image63.png"/><Relationship Id="rId1" Type="http://schemas.openxmlformats.org/officeDocument/2006/relationships/slideLayout" Target="../slideLayouts/slideLayout22.xml"/><Relationship Id="rId6" Type="http://schemas.openxmlformats.org/officeDocument/2006/relationships/image" Target="../media/image49.png"/><Relationship Id="rId11" Type="http://schemas.openxmlformats.org/officeDocument/2006/relationships/image" Target="../media/image54.png"/><Relationship Id="rId24" Type="http://schemas.openxmlformats.org/officeDocument/2006/relationships/image" Target="../media/image67.png"/><Relationship Id="rId5" Type="http://schemas.openxmlformats.org/officeDocument/2006/relationships/image" Target="../media/image48.png"/><Relationship Id="rId15" Type="http://schemas.openxmlformats.org/officeDocument/2006/relationships/image" Target="../media/image58.png"/><Relationship Id="rId23" Type="http://schemas.openxmlformats.org/officeDocument/2006/relationships/image" Target="../media/image66.png"/><Relationship Id="rId10" Type="http://schemas.openxmlformats.org/officeDocument/2006/relationships/image" Target="../media/image53.png"/><Relationship Id="rId19" Type="http://schemas.openxmlformats.org/officeDocument/2006/relationships/image" Target="../media/image62.png"/><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7.png"/><Relationship Id="rId22" Type="http://schemas.openxmlformats.org/officeDocument/2006/relationships/image" Target="../media/image65.png"/></Relationships>
</file>

<file path=ppt/slides/_rels/slide3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5.xml"/><Relationship Id="rId1" Type="http://schemas.openxmlformats.org/officeDocument/2006/relationships/slideLayout" Target="../slideLayouts/slideLayout22.xml"/><Relationship Id="rId4" Type="http://schemas.openxmlformats.org/officeDocument/2006/relationships/image" Target="../media/image68.png"/></Relationships>
</file>

<file path=ppt/slides/_rels/slide3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image" Target="../media/image69.emf"/><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5"/>
          <p:cNvSpPr/>
          <p:nvPr/>
        </p:nvSpPr>
        <p:spPr>
          <a:xfrm>
            <a:off x="1589367" y="877617"/>
            <a:ext cx="5513459" cy="5311131"/>
          </a:xfrm>
          <a:custGeom>
            <a:avLst/>
            <a:gdLst/>
            <a:ahLst/>
            <a:cxnLst/>
            <a:rect l="l" t="t" r="r" b="b"/>
            <a:pathLst>
              <a:path w="10116439" h="10116439" extrusionOk="0">
                <a:moveTo>
                  <a:pt x="5058156" y="0"/>
                </a:moveTo>
                <a:cubicBezTo>
                  <a:pt x="2263902" y="0"/>
                  <a:pt x="0" y="2263902"/>
                  <a:pt x="0" y="5058156"/>
                </a:cubicBezTo>
                <a:cubicBezTo>
                  <a:pt x="0" y="7852410"/>
                  <a:pt x="2263902" y="10116439"/>
                  <a:pt x="5058156" y="10116439"/>
                </a:cubicBezTo>
                <a:cubicBezTo>
                  <a:pt x="7852410" y="10116439"/>
                  <a:pt x="10116439" y="7852410"/>
                  <a:pt x="10116439" y="5058156"/>
                </a:cubicBezTo>
                <a:cubicBezTo>
                  <a:pt x="10116439" y="2263902"/>
                  <a:pt x="7852410" y="0"/>
                  <a:pt x="5058156" y="0"/>
                </a:cubicBezTo>
                <a:close/>
              </a:path>
            </a:pathLst>
          </a:custGeom>
          <a:blipFill rotWithShape="1">
            <a:blip r:embed="rId3">
              <a:alphaModFix/>
            </a:blip>
            <a:stretch>
              <a:fillRect t="-16664" b="-16663"/>
            </a:stretch>
          </a:blipFill>
          <a:ln>
            <a:noFill/>
          </a:ln>
        </p:spPr>
        <p:txBody>
          <a:bodyPr spcFirstLastPara="1" wrap="square" lIns="60950" tIns="60950" rIns="60950" bIns="60950" anchor="ctr" anchorCtr="0">
            <a:noAutofit/>
          </a:bodyPr>
          <a:lstStyle/>
          <a:p>
            <a:pPr defTabSz="609630">
              <a:buClr>
                <a:srgbClr val="000000"/>
              </a:buClr>
            </a:pPr>
            <a:endParaRPr sz="933" kern="0">
              <a:solidFill>
                <a:srgbClr val="000000"/>
              </a:solidFill>
              <a:latin typeface="Arial"/>
              <a:cs typeface="Arial"/>
              <a:sym typeface="Arial"/>
            </a:endParaRPr>
          </a:p>
        </p:txBody>
      </p:sp>
      <p:sp>
        <p:nvSpPr>
          <p:cNvPr id="95" name="Google Shape;95;p15"/>
          <p:cNvSpPr/>
          <p:nvPr/>
        </p:nvSpPr>
        <p:spPr>
          <a:xfrm>
            <a:off x="10202316" y="5261222"/>
            <a:ext cx="1303909" cy="1303909"/>
          </a:xfrm>
          <a:custGeom>
            <a:avLst/>
            <a:gdLst/>
            <a:ahLst/>
            <a:cxnLst/>
            <a:rect l="l" t="t" r="r" b="b"/>
            <a:pathLst>
              <a:path w="2607818" h="2607818" extrusionOk="0">
                <a:moveTo>
                  <a:pt x="0" y="0"/>
                </a:moveTo>
                <a:lnTo>
                  <a:pt x="2607818" y="0"/>
                </a:lnTo>
                <a:lnTo>
                  <a:pt x="2607818" y="2607818"/>
                </a:lnTo>
                <a:lnTo>
                  <a:pt x="0" y="2607818"/>
                </a:lnTo>
                <a:lnTo>
                  <a:pt x="0" y="0"/>
                </a:lnTo>
                <a:close/>
              </a:path>
            </a:pathLst>
          </a:custGeom>
          <a:blipFill rotWithShape="1">
            <a:blip r:embed="rId4">
              <a:alphaModFix/>
            </a:blip>
            <a:stretch>
              <a:fillRect/>
            </a:stretch>
          </a:blipFill>
          <a:ln>
            <a:noFill/>
          </a:ln>
        </p:spPr>
        <p:txBody>
          <a:bodyPr/>
          <a:lstStyle/>
          <a:p>
            <a:pPr defTabSz="609630">
              <a:buClr>
                <a:srgbClr val="000000"/>
              </a:buClr>
            </a:pPr>
            <a:endParaRPr lang="en-US" sz="933" kern="0">
              <a:solidFill>
                <a:srgbClr val="000000"/>
              </a:solidFill>
              <a:latin typeface="Arial"/>
              <a:cs typeface="Arial"/>
              <a:sym typeface="Arial"/>
            </a:endParaRPr>
          </a:p>
        </p:txBody>
      </p:sp>
      <p:sp>
        <p:nvSpPr>
          <p:cNvPr id="96" name="Google Shape;96;p15"/>
          <p:cNvSpPr txBox="1"/>
          <p:nvPr/>
        </p:nvSpPr>
        <p:spPr>
          <a:xfrm>
            <a:off x="4776395" y="6069739"/>
            <a:ext cx="5087200" cy="495392"/>
          </a:xfrm>
          <a:prstGeom prst="rect">
            <a:avLst/>
          </a:prstGeom>
          <a:noFill/>
          <a:ln>
            <a:noFill/>
          </a:ln>
        </p:spPr>
        <p:txBody>
          <a:bodyPr spcFirstLastPara="1" wrap="square" lIns="0" tIns="0" rIns="0" bIns="0" anchor="t" anchorCtr="0">
            <a:spAutoFit/>
          </a:bodyPr>
          <a:lstStyle/>
          <a:p>
            <a:pPr algn="r" defTabSz="609630">
              <a:lnSpc>
                <a:spcPct val="115007"/>
              </a:lnSpc>
              <a:buClr>
                <a:srgbClr val="000000"/>
              </a:buClr>
            </a:pPr>
            <a:r>
              <a:rPr lang="en-US" sz="2799" b="1" kern="0" dirty="0">
                <a:solidFill>
                  <a:srgbClr val="000000"/>
                </a:solidFill>
                <a:latin typeface="Nunito"/>
                <a:ea typeface="Nunito"/>
                <a:cs typeface="Nunito"/>
                <a:sym typeface="Nunito"/>
              </a:rPr>
              <a:t>February 5, 2025</a:t>
            </a:r>
            <a:endParaRPr sz="933" kern="0" dirty="0">
              <a:solidFill>
                <a:srgbClr val="000000"/>
              </a:solidFill>
              <a:latin typeface="Arial"/>
              <a:cs typeface="Arial"/>
              <a:sym typeface="Arial"/>
            </a:endParaRPr>
          </a:p>
        </p:txBody>
      </p:sp>
      <p:sp>
        <p:nvSpPr>
          <p:cNvPr id="97" name="Google Shape;97;p15"/>
          <p:cNvSpPr txBox="1"/>
          <p:nvPr/>
        </p:nvSpPr>
        <p:spPr>
          <a:xfrm>
            <a:off x="6418967" y="645000"/>
            <a:ext cx="5410200" cy="1682768"/>
          </a:xfrm>
          <a:prstGeom prst="rect">
            <a:avLst/>
          </a:prstGeom>
          <a:noFill/>
          <a:ln>
            <a:noFill/>
          </a:ln>
        </p:spPr>
        <p:txBody>
          <a:bodyPr spcFirstLastPara="1" wrap="square" lIns="0" tIns="0" rIns="0" bIns="0" anchor="t" anchorCtr="0">
            <a:spAutoFit/>
          </a:bodyPr>
          <a:lstStyle/>
          <a:p>
            <a:pPr algn="r" defTabSz="609630">
              <a:lnSpc>
                <a:spcPct val="120021"/>
              </a:lnSpc>
              <a:buClr>
                <a:srgbClr val="000000"/>
              </a:buClr>
            </a:pPr>
            <a:r>
              <a:rPr lang="en-US" sz="2667" b="1" kern="0" dirty="0">
                <a:solidFill>
                  <a:srgbClr val="3181A1"/>
                </a:solidFill>
                <a:latin typeface="Arimo"/>
                <a:ea typeface="Arimo"/>
                <a:cs typeface="Arimo"/>
                <a:sym typeface="Arimo"/>
              </a:rPr>
              <a:t>WASTEWATER &amp;</a:t>
            </a:r>
            <a:endParaRPr sz="2667" b="1" kern="0" dirty="0">
              <a:solidFill>
                <a:srgbClr val="3181A1"/>
              </a:solidFill>
              <a:latin typeface="Arimo"/>
              <a:ea typeface="Arimo"/>
              <a:cs typeface="Arimo"/>
              <a:sym typeface="Arimo"/>
            </a:endParaRPr>
          </a:p>
          <a:p>
            <a:pPr algn="r" defTabSz="609630">
              <a:lnSpc>
                <a:spcPct val="120021"/>
              </a:lnSpc>
              <a:buClr>
                <a:srgbClr val="000000"/>
              </a:buClr>
            </a:pPr>
            <a:r>
              <a:rPr lang="en-US" sz="2667" b="1" kern="0" dirty="0">
                <a:solidFill>
                  <a:srgbClr val="3181A1"/>
                </a:solidFill>
                <a:latin typeface="Arimo"/>
                <a:ea typeface="Arimo"/>
                <a:cs typeface="Arimo"/>
                <a:sym typeface="Arimo"/>
              </a:rPr>
              <a:t>WATER RATE UPDATE</a:t>
            </a:r>
          </a:p>
          <a:p>
            <a:pPr algn="r" defTabSz="609630">
              <a:lnSpc>
                <a:spcPct val="120021"/>
              </a:lnSpc>
              <a:buClr>
                <a:srgbClr val="000000"/>
              </a:buClr>
            </a:pPr>
            <a:endParaRPr lang="en-US" sz="2667" b="1" kern="0" dirty="0">
              <a:solidFill>
                <a:srgbClr val="3181A1"/>
              </a:solidFill>
              <a:latin typeface="Arimo"/>
              <a:ea typeface="Arimo"/>
              <a:cs typeface="Arimo"/>
              <a:sym typeface="Arimo"/>
            </a:endParaRPr>
          </a:p>
          <a:p>
            <a:pPr algn="r" defTabSz="609630">
              <a:lnSpc>
                <a:spcPct val="49991"/>
              </a:lnSpc>
              <a:buClr>
                <a:srgbClr val="000000"/>
              </a:buClr>
            </a:pPr>
            <a:endParaRPr sz="2667" b="1" kern="0" dirty="0">
              <a:solidFill>
                <a:srgbClr val="3181A1"/>
              </a:solidFill>
              <a:latin typeface="Arimo"/>
              <a:ea typeface="Arimo"/>
              <a:cs typeface="Arimo"/>
              <a:sym typeface="Arimo"/>
            </a:endParaRPr>
          </a:p>
        </p:txBody>
      </p:sp>
      <p:grpSp>
        <p:nvGrpSpPr>
          <p:cNvPr id="98" name="Google Shape;98;p15"/>
          <p:cNvGrpSpPr/>
          <p:nvPr/>
        </p:nvGrpSpPr>
        <p:grpSpPr>
          <a:xfrm>
            <a:off x="0" y="-96441"/>
            <a:ext cx="1028700" cy="6954441"/>
            <a:chOff x="0" y="-192881"/>
            <a:chExt cx="2057400" cy="13908881"/>
          </a:xfrm>
        </p:grpSpPr>
        <p:grpSp>
          <p:nvGrpSpPr>
            <p:cNvPr id="99" name="Google Shape;99;p15"/>
            <p:cNvGrpSpPr/>
            <p:nvPr/>
          </p:nvGrpSpPr>
          <p:grpSpPr>
            <a:xfrm>
              <a:off x="0" y="-192881"/>
              <a:ext cx="2057400" cy="13908881"/>
              <a:chOff x="0" y="-38100"/>
              <a:chExt cx="406400" cy="2747433"/>
            </a:xfrm>
          </p:grpSpPr>
          <p:sp>
            <p:nvSpPr>
              <p:cNvPr id="100" name="Google Shape;100;p15"/>
              <p:cNvSpPr/>
              <p:nvPr/>
            </p:nvSpPr>
            <p:spPr>
              <a:xfrm>
                <a:off x="0" y="0"/>
                <a:ext cx="406400" cy="2709333"/>
              </a:xfrm>
              <a:custGeom>
                <a:avLst/>
                <a:gdLst/>
                <a:ahLst/>
                <a:cxnLst/>
                <a:rect l="l" t="t" r="r" b="b"/>
                <a:pathLst>
                  <a:path w="406400" h="2709333" extrusionOk="0">
                    <a:moveTo>
                      <a:pt x="0" y="0"/>
                    </a:moveTo>
                    <a:lnTo>
                      <a:pt x="406400" y="0"/>
                    </a:lnTo>
                    <a:lnTo>
                      <a:pt x="406400" y="2709333"/>
                    </a:lnTo>
                    <a:lnTo>
                      <a:pt x="0" y="2709333"/>
                    </a:lnTo>
                    <a:close/>
                  </a:path>
                </a:pathLst>
              </a:custGeom>
              <a:solidFill>
                <a:srgbClr val="097835"/>
              </a:solidFill>
              <a:ln>
                <a:noFill/>
              </a:ln>
            </p:spPr>
            <p:txBody>
              <a:bodyPr/>
              <a:lstStyle/>
              <a:p>
                <a:pPr defTabSz="609630">
                  <a:buClr>
                    <a:srgbClr val="000000"/>
                  </a:buClr>
                </a:pPr>
                <a:endParaRPr lang="en-US" sz="933" kern="0">
                  <a:solidFill>
                    <a:srgbClr val="000000"/>
                  </a:solidFill>
                  <a:latin typeface="Arial"/>
                  <a:cs typeface="Arial"/>
                  <a:sym typeface="Arial"/>
                </a:endParaRPr>
              </a:p>
            </p:txBody>
          </p:sp>
          <p:sp>
            <p:nvSpPr>
              <p:cNvPr id="101" name="Google Shape;101;p15"/>
              <p:cNvSpPr txBox="1"/>
              <p:nvPr/>
            </p:nvSpPr>
            <p:spPr>
              <a:xfrm>
                <a:off x="0" y="-38100"/>
                <a:ext cx="406400" cy="2747433"/>
              </a:xfrm>
              <a:prstGeom prst="rect">
                <a:avLst/>
              </a:prstGeom>
              <a:noFill/>
              <a:ln>
                <a:noFill/>
              </a:ln>
            </p:spPr>
            <p:txBody>
              <a:bodyPr spcFirstLastPara="1" wrap="square" lIns="33867" tIns="33867" rIns="33867" bIns="33867" anchor="ctr" anchorCtr="0">
                <a:noAutofit/>
              </a:bodyPr>
              <a:lstStyle/>
              <a:p>
                <a:pPr algn="ctr" defTabSz="609630">
                  <a:lnSpc>
                    <a:spcPct val="155555"/>
                  </a:lnSpc>
                  <a:buClr>
                    <a:srgbClr val="000000"/>
                  </a:buClr>
                </a:pPr>
                <a:endParaRPr sz="1200" kern="0">
                  <a:solidFill>
                    <a:srgbClr val="000000"/>
                  </a:solidFill>
                  <a:latin typeface="Calibri"/>
                  <a:ea typeface="Calibri"/>
                  <a:cs typeface="Calibri"/>
                  <a:sym typeface="Calibri"/>
                </a:endParaRPr>
              </a:p>
            </p:txBody>
          </p:sp>
        </p:grpSp>
        <p:sp>
          <p:nvSpPr>
            <p:cNvPr id="102" name="Google Shape;102;p15"/>
            <p:cNvSpPr txBox="1"/>
            <p:nvPr/>
          </p:nvSpPr>
          <p:spPr>
            <a:xfrm rot="16200000">
              <a:off x="-5394962" y="6362604"/>
              <a:ext cx="12917699" cy="990784"/>
            </a:xfrm>
            <a:prstGeom prst="rect">
              <a:avLst/>
            </a:prstGeom>
            <a:noFill/>
            <a:ln>
              <a:noFill/>
            </a:ln>
          </p:spPr>
          <p:txBody>
            <a:bodyPr spcFirstLastPara="1" wrap="square" lIns="0" tIns="0" rIns="0" bIns="0" anchor="t" anchorCtr="0">
              <a:spAutoFit/>
            </a:bodyPr>
            <a:lstStyle/>
            <a:p>
              <a:pPr algn="ctr" defTabSz="609630">
                <a:lnSpc>
                  <a:spcPct val="115007"/>
                </a:lnSpc>
                <a:buClr>
                  <a:srgbClr val="000000"/>
                </a:buClr>
              </a:pPr>
              <a:r>
                <a:rPr lang="en-US" sz="2799" b="1" kern="0">
                  <a:solidFill>
                    <a:srgbClr val="FFFFFF"/>
                  </a:solidFill>
                  <a:latin typeface="Nunito"/>
                  <a:ea typeface="Nunito"/>
                  <a:cs typeface="Nunito"/>
                  <a:sym typeface="Nunito"/>
                </a:rPr>
                <a:t>Accountable. Reliable. Efficient.</a:t>
              </a:r>
              <a:endParaRPr sz="933" kern="0">
                <a:solidFill>
                  <a:srgbClr val="000000"/>
                </a:solidFill>
                <a:latin typeface="Arial"/>
                <a:cs typeface="Arial"/>
                <a:sym typeface="Arial"/>
              </a:endParaRPr>
            </a:p>
          </p:txBody>
        </p:sp>
      </p:grpSp>
      <p:sp>
        <p:nvSpPr>
          <p:cNvPr id="2" name="TextBox 1">
            <a:extLst>
              <a:ext uri="{FF2B5EF4-FFF2-40B4-BE49-F238E27FC236}">
                <a16:creationId xmlns:a16="http://schemas.microsoft.com/office/drawing/2014/main" id="{264CC054-AB93-6F43-9987-F2BB196C7E0D}"/>
              </a:ext>
            </a:extLst>
          </p:cNvPr>
          <p:cNvSpPr txBox="1"/>
          <p:nvPr/>
        </p:nvSpPr>
        <p:spPr>
          <a:xfrm>
            <a:off x="7632224" y="1866103"/>
            <a:ext cx="4275529" cy="923330"/>
          </a:xfrm>
          <a:prstGeom prst="rect">
            <a:avLst/>
          </a:prstGeom>
          <a:noFill/>
        </p:spPr>
        <p:txBody>
          <a:bodyPr wrap="none" rtlCol="0">
            <a:spAutoFit/>
          </a:bodyPr>
          <a:lstStyle/>
          <a:p>
            <a:pPr algn="r"/>
            <a:r>
              <a:rPr lang="en-US" sz="1800" kern="0" dirty="0">
                <a:solidFill>
                  <a:srgbClr val="000000"/>
                </a:solidFill>
                <a:latin typeface="Arial"/>
                <a:cs typeface="Arial"/>
                <a:sym typeface="Arial"/>
              </a:rPr>
              <a:t>Veronica Siwy, Town of Windsor</a:t>
            </a:r>
          </a:p>
          <a:p>
            <a:pPr algn="r"/>
            <a:r>
              <a:rPr lang="en-US" kern="0" dirty="0">
                <a:solidFill>
                  <a:srgbClr val="000000"/>
                </a:solidFill>
                <a:latin typeface="Arial"/>
                <a:cs typeface="Arial"/>
                <a:sym typeface="Arial"/>
              </a:rPr>
              <a:t>Mark Hildebrand, Hildebrand Consulting</a:t>
            </a:r>
            <a:endParaRPr lang="en-US" sz="1800" kern="0" dirty="0">
              <a:solidFill>
                <a:srgbClr val="000000"/>
              </a:solidFill>
              <a:latin typeface="Arial"/>
              <a:cs typeface="Arial"/>
              <a:sym typeface="Arial"/>
            </a:endParaRP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8"/>
          <p:cNvSpPr txBox="1"/>
          <p:nvPr/>
        </p:nvSpPr>
        <p:spPr>
          <a:xfrm>
            <a:off x="1709803" y="327022"/>
            <a:ext cx="8772400" cy="689356"/>
          </a:xfrm>
          <a:prstGeom prst="rect">
            <a:avLst/>
          </a:prstGeom>
          <a:noFill/>
          <a:ln>
            <a:noFill/>
          </a:ln>
        </p:spPr>
        <p:txBody>
          <a:bodyPr spcFirstLastPara="1" wrap="square" lIns="0" tIns="0" rIns="0" bIns="0" anchor="t" anchorCtr="0">
            <a:spAutoFit/>
          </a:bodyPr>
          <a:lstStyle/>
          <a:p>
            <a:pPr algn="ctr" defTabSz="609630">
              <a:lnSpc>
                <a:spcPct val="119985"/>
              </a:lnSpc>
              <a:buClr>
                <a:srgbClr val="000000"/>
              </a:buClr>
            </a:pPr>
            <a:r>
              <a:rPr lang="en-US" sz="3733" b="1" kern="0">
                <a:solidFill>
                  <a:srgbClr val="000000"/>
                </a:solidFill>
                <a:latin typeface="Arimo"/>
                <a:ea typeface="Arimo"/>
                <a:cs typeface="Arimo"/>
                <a:sym typeface="Arimo"/>
              </a:rPr>
              <a:t>Your Water System</a:t>
            </a:r>
            <a:endParaRPr sz="933" kern="0">
              <a:solidFill>
                <a:srgbClr val="000000"/>
              </a:solidFill>
              <a:latin typeface="Arial"/>
              <a:cs typeface="Arial"/>
              <a:sym typeface="Arial"/>
            </a:endParaRPr>
          </a:p>
        </p:txBody>
      </p:sp>
      <p:sp>
        <p:nvSpPr>
          <p:cNvPr id="160" name="Google Shape;160;p18"/>
          <p:cNvSpPr txBox="1"/>
          <p:nvPr/>
        </p:nvSpPr>
        <p:spPr>
          <a:xfrm>
            <a:off x="1510233" y="1089034"/>
            <a:ext cx="6395400" cy="4922886"/>
          </a:xfrm>
          <a:prstGeom prst="rect">
            <a:avLst/>
          </a:prstGeom>
          <a:noFill/>
          <a:ln>
            <a:noFill/>
          </a:ln>
        </p:spPr>
        <p:txBody>
          <a:bodyPr spcFirstLastPara="1" wrap="square" lIns="0" tIns="0" rIns="0" bIns="0" anchor="t" anchorCtr="0">
            <a:spAutoFit/>
          </a:bodyPr>
          <a:lstStyle/>
          <a:p>
            <a:pPr defTabSz="609630">
              <a:buClr>
                <a:srgbClr val="000000"/>
              </a:buClr>
            </a:pPr>
            <a:r>
              <a:rPr lang="en-US" sz="2466" b="1" kern="0" dirty="0">
                <a:solidFill>
                  <a:srgbClr val="000000"/>
                </a:solidFill>
                <a:latin typeface="Nunito"/>
                <a:ea typeface="Nunito"/>
                <a:cs typeface="Nunito"/>
                <a:sym typeface="Nunito"/>
              </a:rPr>
              <a:t>Infrastructure &amp; Facilities</a:t>
            </a:r>
            <a:endParaRPr sz="2466" kern="0" dirty="0">
              <a:solidFill>
                <a:srgbClr val="000000"/>
              </a:solidFill>
              <a:latin typeface="Nunito"/>
              <a:ea typeface="Nunito"/>
              <a:cs typeface="Nunito"/>
              <a:sym typeface="Nunito"/>
            </a:endParaRPr>
          </a:p>
          <a:p>
            <a:pPr marL="304815" indent="-309006" defTabSz="609630">
              <a:buClr>
                <a:srgbClr val="000000"/>
              </a:buClr>
              <a:buSzPts val="3699"/>
              <a:buFont typeface="Nunito"/>
              <a:buChar char="●"/>
            </a:pPr>
            <a:r>
              <a:rPr lang="en-US" sz="2466" kern="0" dirty="0">
                <a:solidFill>
                  <a:srgbClr val="000000"/>
                </a:solidFill>
                <a:latin typeface="Nunito"/>
                <a:ea typeface="Nunito"/>
                <a:cs typeface="Nunito"/>
                <a:sym typeface="Nunito"/>
              </a:rPr>
              <a:t>Russian River wells</a:t>
            </a:r>
            <a:endParaRPr sz="867" kern="0" dirty="0">
              <a:solidFill>
                <a:srgbClr val="000000"/>
              </a:solidFill>
              <a:latin typeface="Arial"/>
              <a:cs typeface="Arial"/>
              <a:sym typeface="Arial"/>
            </a:endParaRPr>
          </a:p>
          <a:p>
            <a:pPr marL="304815" indent="-309006" defTabSz="609630">
              <a:buClr>
                <a:srgbClr val="000000"/>
              </a:buClr>
              <a:buSzPts val="3699"/>
              <a:buFont typeface="Nunito"/>
              <a:buChar char="●"/>
            </a:pPr>
            <a:r>
              <a:rPr lang="en-US" sz="2466" kern="0" dirty="0">
                <a:solidFill>
                  <a:srgbClr val="000000"/>
                </a:solidFill>
                <a:latin typeface="Nunito"/>
                <a:ea typeface="Nunito"/>
                <a:cs typeface="Nunito"/>
                <a:sym typeface="Nunito"/>
              </a:rPr>
              <a:t>Water main &amp; distribution pipelines</a:t>
            </a:r>
            <a:endParaRPr sz="867" kern="0" dirty="0">
              <a:solidFill>
                <a:srgbClr val="000000"/>
              </a:solidFill>
              <a:latin typeface="Arial"/>
              <a:cs typeface="Arial"/>
              <a:sym typeface="Arial"/>
            </a:endParaRPr>
          </a:p>
          <a:p>
            <a:pPr marL="304815" indent="-309006" defTabSz="609630">
              <a:buClr>
                <a:srgbClr val="000000"/>
              </a:buClr>
              <a:buSzPts val="3699"/>
              <a:buFont typeface="Nunito"/>
              <a:buChar char="●"/>
            </a:pPr>
            <a:r>
              <a:rPr lang="en-US" sz="2466" kern="0" dirty="0">
                <a:solidFill>
                  <a:srgbClr val="000000"/>
                </a:solidFill>
                <a:latin typeface="Nunito"/>
                <a:ea typeface="Nunito"/>
                <a:cs typeface="Nunito"/>
                <a:sym typeface="Nunito"/>
              </a:rPr>
              <a:t>Pump stations</a:t>
            </a:r>
            <a:endParaRPr sz="2466" kern="0" dirty="0">
              <a:solidFill>
                <a:srgbClr val="E7191F"/>
              </a:solidFill>
              <a:latin typeface="Nunito"/>
              <a:ea typeface="Nunito"/>
              <a:cs typeface="Nunito"/>
              <a:sym typeface="Nunito"/>
            </a:endParaRPr>
          </a:p>
          <a:p>
            <a:pPr defTabSz="609630">
              <a:buClr>
                <a:srgbClr val="000000"/>
              </a:buClr>
            </a:pPr>
            <a:endParaRPr sz="1200" kern="0" dirty="0">
              <a:solidFill>
                <a:srgbClr val="000000"/>
              </a:solidFill>
              <a:latin typeface="Nunito"/>
              <a:ea typeface="Nunito"/>
              <a:cs typeface="Nunito"/>
              <a:sym typeface="Nunito"/>
            </a:endParaRPr>
          </a:p>
          <a:p>
            <a:pPr defTabSz="609630">
              <a:buClr>
                <a:srgbClr val="000000"/>
              </a:buClr>
            </a:pPr>
            <a:r>
              <a:rPr lang="en-US" sz="2466" b="1" kern="0" dirty="0">
                <a:solidFill>
                  <a:srgbClr val="000000"/>
                </a:solidFill>
                <a:latin typeface="Nunito"/>
                <a:ea typeface="Nunito"/>
                <a:cs typeface="Nunito"/>
                <a:sym typeface="Nunito"/>
              </a:rPr>
              <a:t>Water Source &amp; Supply</a:t>
            </a:r>
            <a:endParaRPr sz="2466" b="1" kern="0" dirty="0">
              <a:solidFill>
                <a:srgbClr val="000000"/>
              </a:solidFill>
              <a:latin typeface="Nunito"/>
              <a:ea typeface="Nunito"/>
              <a:cs typeface="Nunito"/>
              <a:sym typeface="Nunito"/>
            </a:endParaRPr>
          </a:p>
          <a:p>
            <a:pPr marL="304815" indent="-309006" defTabSz="609630">
              <a:buClr>
                <a:srgbClr val="000000"/>
              </a:buClr>
              <a:buSzPts val="3699"/>
              <a:buFont typeface="Nunito"/>
              <a:buChar char="●"/>
            </a:pPr>
            <a:r>
              <a:rPr lang="en-US" sz="2466" kern="0" dirty="0">
                <a:solidFill>
                  <a:srgbClr val="000000"/>
                </a:solidFill>
                <a:latin typeface="Nunito"/>
                <a:ea typeface="Nunito"/>
                <a:cs typeface="Nunito"/>
                <a:sym typeface="Nunito"/>
              </a:rPr>
              <a:t>Russian River water is 100% of drinking water supply</a:t>
            </a:r>
            <a:endParaRPr sz="2466" kern="0" dirty="0">
              <a:solidFill>
                <a:srgbClr val="E7191F"/>
              </a:solidFill>
              <a:latin typeface="Nunito"/>
              <a:ea typeface="Nunito"/>
              <a:cs typeface="Nunito"/>
              <a:sym typeface="Nunito"/>
            </a:endParaRPr>
          </a:p>
          <a:p>
            <a:pPr defTabSz="609630">
              <a:buClr>
                <a:srgbClr val="000000"/>
              </a:buClr>
            </a:pPr>
            <a:endParaRPr sz="1200" kern="0" dirty="0">
              <a:solidFill>
                <a:srgbClr val="E7191F"/>
              </a:solidFill>
              <a:latin typeface="Nunito"/>
              <a:ea typeface="Nunito"/>
              <a:cs typeface="Nunito"/>
              <a:sym typeface="Nunito"/>
            </a:endParaRPr>
          </a:p>
          <a:p>
            <a:pPr defTabSz="609630">
              <a:buClr>
                <a:srgbClr val="000000"/>
              </a:buClr>
            </a:pPr>
            <a:r>
              <a:rPr lang="en-US" sz="2466" b="1" kern="0" dirty="0">
                <a:solidFill>
                  <a:srgbClr val="000000"/>
                </a:solidFill>
                <a:latin typeface="Nunito"/>
                <a:ea typeface="Nunito"/>
                <a:cs typeface="Nunito"/>
                <a:sym typeface="Nunito"/>
              </a:rPr>
              <a:t>Capital (Infrastructure) Projects Ahead</a:t>
            </a:r>
            <a:endParaRPr sz="867" kern="0" dirty="0">
              <a:solidFill>
                <a:srgbClr val="000000"/>
              </a:solidFill>
              <a:latin typeface="Arial"/>
              <a:cs typeface="Arial"/>
              <a:sym typeface="Arial"/>
            </a:endParaRPr>
          </a:p>
          <a:p>
            <a:pPr marL="304815" indent="-309006" defTabSz="609630">
              <a:buClr>
                <a:srgbClr val="000000"/>
              </a:buClr>
              <a:buSzPts val="3699"/>
              <a:buFont typeface="Nunito"/>
              <a:buChar char="●"/>
            </a:pPr>
            <a:r>
              <a:rPr lang="en-US" sz="2466" kern="0" dirty="0">
                <a:solidFill>
                  <a:srgbClr val="000000"/>
                </a:solidFill>
                <a:latin typeface="Nunito"/>
                <a:ea typeface="Nunito"/>
                <a:cs typeface="Nunito"/>
                <a:sym typeface="Nunito"/>
              </a:rPr>
              <a:t>Drill 2 new wells in N. Windsor</a:t>
            </a:r>
            <a:endParaRPr sz="2466" kern="0" dirty="0">
              <a:solidFill>
                <a:srgbClr val="000000"/>
              </a:solidFill>
              <a:latin typeface="Nunito"/>
              <a:ea typeface="Nunito"/>
              <a:cs typeface="Nunito"/>
              <a:sym typeface="Nunito"/>
            </a:endParaRPr>
          </a:p>
          <a:p>
            <a:pPr marL="304815" indent="-309006" defTabSz="609630">
              <a:buClr>
                <a:srgbClr val="000000"/>
              </a:buClr>
              <a:buSzPts val="3699"/>
              <a:buFont typeface="Nunito"/>
              <a:buChar char="●"/>
            </a:pPr>
            <a:r>
              <a:rPr lang="en-US" sz="2466" kern="0" dirty="0">
                <a:solidFill>
                  <a:srgbClr val="000000"/>
                </a:solidFill>
                <a:latin typeface="Nunito"/>
                <a:ea typeface="Nunito"/>
                <a:cs typeface="Nunito"/>
                <a:sym typeface="Nunito"/>
              </a:rPr>
              <a:t>Install treatment system on existing </a:t>
            </a:r>
            <a:r>
              <a:rPr lang="en-US" sz="2466" kern="0" dirty="0" err="1">
                <a:solidFill>
                  <a:srgbClr val="000000"/>
                </a:solidFill>
                <a:latin typeface="Nunito"/>
                <a:ea typeface="Nunito"/>
                <a:cs typeface="Nunito"/>
                <a:sym typeface="Nunito"/>
              </a:rPr>
              <a:t>Esposti</a:t>
            </a:r>
            <a:r>
              <a:rPr lang="en-US" sz="2466" kern="0" dirty="0">
                <a:solidFill>
                  <a:srgbClr val="000000"/>
                </a:solidFill>
                <a:latin typeface="Nunito"/>
                <a:ea typeface="Nunito"/>
                <a:cs typeface="Nunito"/>
                <a:sym typeface="Nunito"/>
              </a:rPr>
              <a:t> well</a:t>
            </a:r>
            <a:endParaRPr sz="2466" kern="0" dirty="0">
              <a:solidFill>
                <a:srgbClr val="000000"/>
              </a:solidFill>
              <a:latin typeface="Nunito"/>
              <a:ea typeface="Nunito"/>
              <a:cs typeface="Nunito"/>
              <a:sym typeface="Nunito"/>
            </a:endParaRPr>
          </a:p>
          <a:p>
            <a:pPr marL="304815" indent="-309006" defTabSz="609630">
              <a:buClr>
                <a:srgbClr val="000000"/>
              </a:buClr>
              <a:buSzPts val="3699"/>
              <a:buFont typeface="Nunito"/>
              <a:buChar char="●"/>
            </a:pPr>
            <a:r>
              <a:rPr lang="en-US" sz="2466" kern="0" dirty="0">
                <a:solidFill>
                  <a:srgbClr val="000000"/>
                </a:solidFill>
                <a:latin typeface="Nunito"/>
                <a:ea typeface="Nunito"/>
                <a:cs typeface="Nunito"/>
                <a:sym typeface="Nunito"/>
              </a:rPr>
              <a:t>Implement a new corrosion control system </a:t>
            </a:r>
            <a:endParaRPr sz="867" kern="0" dirty="0">
              <a:solidFill>
                <a:srgbClr val="000000"/>
              </a:solidFill>
              <a:latin typeface="Arial"/>
              <a:cs typeface="Arial"/>
              <a:sym typeface="Arial"/>
            </a:endParaRPr>
          </a:p>
        </p:txBody>
      </p:sp>
      <p:grpSp>
        <p:nvGrpSpPr>
          <p:cNvPr id="161" name="Google Shape;161;p18"/>
          <p:cNvGrpSpPr/>
          <p:nvPr/>
        </p:nvGrpSpPr>
        <p:grpSpPr>
          <a:xfrm>
            <a:off x="0" y="-96441"/>
            <a:ext cx="1028700" cy="6954441"/>
            <a:chOff x="0" y="-192881"/>
            <a:chExt cx="2057400" cy="13908881"/>
          </a:xfrm>
        </p:grpSpPr>
        <p:grpSp>
          <p:nvGrpSpPr>
            <p:cNvPr id="162" name="Google Shape;162;p18"/>
            <p:cNvGrpSpPr/>
            <p:nvPr/>
          </p:nvGrpSpPr>
          <p:grpSpPr>
            <a:xfrm>
              <a:off x="0" y="-192881"/>
              <a:ext cx="2057400" cy="13908881"/>
              <a:chOff x="0" y="-38100"/>
              <a:chExt cx="406400" cy="2747433"/>
            </a:xfrm>
          </p:grpSpPr>
          <p:sp>
            <p:nvSpPr>
              <p:cNvPr id="163" name="Google Shape;163;p18"/>
              <p:cNvSpPr/>
              <p:nvPr/>
            </p:nvSpPr>
            <p:spPr>
              <a:xfrm>
                <a:off x="0" y="0"/>
                <a:ext cx="406400" cy="2709333"/>
              </a:xfrm>
              <a:custGeom>
                <a:avLst/>
                <a:gdLst/>
                <a:ahLst/>
                <a:cxnLst/>
                <a:rect l="l" t="t" r="r" b="b"/>
                <a:pathLst>
                  <a:path w="406400" h="2709333" extrusionOk="0">
                    <a:moveTo>
                      <a:pt x="0" y="0"/>
                    </a:moveTo>
                    <a:lnTo>
                      <a:pt x="406400" y="0"/>
                    </a:lnTo>
                    <a:lnTo>
                      <a:pt x="406400" y="2709333"/>
                    </a:lnTo>
                    <a:lnTo>
                      <a:pt x="0" y="2709333"/>
                    </a:lnTo>
                    <a:close/>
                  </a:path>
                </a:pathLst>
              </a:custGeom>
              <a:solidFill>
                <a:srgbClr val="097835"/>
              </a:solidFill>
              <a:ln>
                <a:noFill/>
              </a:ln>
            </p:spPr>
            <p:txBody>
              <a:bodyPr/>
              <a:lstStyle/>
              <a:p>
                <a:pPr defTabSz="609630">
                  <a:buClr>
                    <a:srgbClr val="000000"/>
                  </a:buClr>
                </a:pPr>
                <a:endParaRPr lang="en-US" sz="933" kern="0">
                  <a:solidFill>
                    <a:srgbClr val="000000"/>
                  </a:solidFill>
                  <a:latin typeface="Arial"/>
                  <a:cs typeface="Arial"/>
                  <a:sym typeface="Arial"/>
                </a:endParaRPr>
              </a:p>
            </p:txBody>
          </p:sp>
          <p:sp>
            <p:nvSpPr>
              <p:cNvPr id="164" name="Google Shape;164;p18"/>
              <p:cNvSpPr txBox="1"/>
              <p:nvPr/>
            </p:nvSpPr>
            <p:spPr>
              <a:xfrm>
                <a:off x="0" y="-38100"/>
                <a:ext cx="406400" cy="2747433"/>
              </a:xfrm>
              <a:prstGeom prst="rect">
                <a:avLst/>
              </a:prstGeom>
              <a:noFill/>
              <a:ln>
                <a:noFill/>
              </a:ln>
            </p:spPr>
            <p:txBody>
              <a:bodyPr spcFirstLastPara="1" wrap="square" lIns="33867" tIns="33867" rIns="33867" bIns="33867" anchor="ctr" anchorCtr="0">
                <a:noAutofit/>
              </a:bodyPr>
              <a:lstStyle/>
              <a:p>
                <a:pPr algn="ctr" defTabSz="609630">
                  <a:lnSpc>
                    <a:spcPct val="155555"/>
                  </a:lnSpc>
                  <a:buClr>
                    <a:srgbClr val="000000"/>
                  </a:buClr>
                </a:pPr>
                <a:endParaRPr sz="1200" kern="0">
                  <a:solidFill>
                    <a:srgbClr val="000000"/>
                  </a:solidFill>
                  <a:latin typeface="Calibri"/>
                  <a:ea typeface="Calibri"/>
                  <a:cs typeface="Calibri"/>
                  <a:sym typeface="Calibri"/>
                </a:endParaRPr>
              </a:p>
            </p:txBody>
          </p:sp>
        </p:grpSp>
        <p:sp>
          <p:nvSpPr>
            <p:cNvPr id="165" name="Google Shape;165;p18"/>
            <p:cNvSpPr txBox="1"/>
            <p:nvPr/>
          </p:nvSpPr>
          <p:spPr>
            <a:xfrm rot="16200000">
              <a:off x="-5394962" y="6362604"/>
              <a:ext cx="12917699" cy="990784"/>
            </a:xfrm>
            <a:prstGeom prst="rect">
              <a:avLst/>
            </a:prstGeom>
            <a:noFill/>
            <a:ln>
              <a:noFill/>
            </a:ln>
          </p:spPr>
          <p:txBody>
            <a:bodyPr spcFirstLastPara="1" wrap="square" lIns="0" tIns="0" rIns="0" bIns="0" anchor="t" anchorCtr="0">
              <a:spAutoFit/>
            </a:bodyPr>
            <a:lstStyle/>
            <a:p>
              <a:pPr algn="ctr" defTabSz="609630">
                <a:lnSpc>
                  <a:spcPct val="115007"/>
                </a:lnSpc>
                <a:buClr>
                  <a:srgbClr val="000000"/>
                </a:buClr>
              </a:pPr>
              <a:r>
                <a:rPr lang="en-US" sz="2799" b="1" kern="0">
                  <a:solidFill>
                    <a:srgbClr val="FFFFFF"/>
                  </a:solidFill>
                  <a:latin typeface="Nunito"/>
                  <a:ea typeface="Nunito"/>
                  <a:cs typeface="Nunito"/>
                  <a:sym typeface="Nunito"/>
                </a:rPr>
                <a:t>Accountable. Reliable. Efficient.</a:t>
              </a:r>
              <a:endParaRPr sz="933" kern="0">
                <a:solidFill>
                  <a:srgbClr val="000000"/>
                </a:solidFill>
                <a:latin typeface="Arial"/>
                <a:cs typeface="Arial"/>
                <a:sym typeface="Arial"/>
              </a:endParaRPr>
            </a:p>
          </p:txBody>
        </p:sp>
      </p:grpSp>
      <p:grpSp>
        <p:nvGrpSpPr>
          <p:cNvPr id="166" name="Google Shape;166;p18"/>
          <p:cNvGrpSpPr/>
          <p:nvPr/>
        </p:nvGrpSpPr>
        <p:grpSpPr>
          <a:xfrm>
            <a:off x="8257801" y="1089034"/>
            <a:ext cx="3129684" cy="5274561"/>
            <a:chOff x="12259101" y="1591375"/>
            <a:chExt cx="4694526" cy="7911841"/>
          </a:xfrm>
        </p:grpSpPr>
        <p:sp>
          <p:nvSpPr>
            <p:cNvPr id="167" name="Google Shape;167;p18"/>
            <p:cNvSpPr/>
            <p:nvPr/>
          </p:nvSpPr>
          <p:spPr>
            <a:xfrm rot="5400000">
              <a:off x="10650443" y="3200033"/>
              <a:ext cx="7911841" cy="4694526"/>
            </a:xfrm>
            <a:custGeom>
              <a:avLst/>
              <a:gdLst/>
              <a:ahLst/>
              <a:cxnLst/>
              <a:rect l="l" t="t" r="r" b="b"/>
              <a:pathLst>
                <a:path w="10014989" h="6259368" extrusionOk="0">
                  <a:moveTo>
                    <a:pt x="0" y="0"/>
                  </a:moveTo>
                  <a:lnTo>
                    <a:pt x="10014988" y="0"/>
                  </a:lnTo>
                  <a:lnTo>
                    <a:pt x="10014988" y="6259368"/>
                  </a:lnTo>
                  <a:lnTo>
                    <a:pt x="0" y="6259368"/>
                  </a:lnTo>
                  <a:lnTo>
                    <a:pt x="0" y="0"/>
                  </a:lnTo>
                  <a:close/>
                </a:path>
              </a:pathLst>
            </a:custGeom>
            <a:blipFill rotWithShape="1">
              <a:blip r:embed="rId3">
                <a:alphaModFix/>
              </a:blip>
              <a:stretch>
                <a:fillRect/>
              </a:stretch>
            </a:blipFill>
            <a:ln>
              <a:noFill/>
            </a:ln>
          </p:spPr>
          <p:txBody>
            <a:bodyPr/>
            <a:lstStyle/>
            <a:p>
              <a:pPr defTabSz="609630">
                <a:buClr>
                  <a:srgbClr val="000000"/>
                </a:buClr>
              </a:pPr>
              <a:endParaRPr lang="en-US" sz="933" kern="0">
                <a:solidFill>
                  <a:srgbClr val="000000"/>
                </a:solidFill>
                <a:latin typeface="Arial"/>
                <a:cs typeface="Arial"/>
                <a:sym typeface="Arial"/>
              </a:endParaRPr>
            </a:p>
          </p:txBody>
        </p:sp>
        <p:sp>
          <p:nvSpPr>
            <p:cNvPr id="168" name="Google Shape;168;p18"/>
            <p:cNvSpPr txBox="1"/>
            <p:nvPr/>
          </p:nvSpPr>
          <p:spPr>
            <a:xfrm>
              <a:off x="12307013" y="2164058"/>
              <a:ext cx="4598700" cy="6892078"/>
            </a:xfrm>
            <a:prstGeom prst="rect">
              <a:avLst/>
            </a:prstGeom>
            <a:noFill/>
            <a:ln>
              <a:noFill/>
            </a:ln>
          </p:spPr>
          <p:txBody>
            <a:bodyPr spcFirstLastPara="1" wrap="square" lIns="0" tIns="0" rIns="0" bIns="0" anchor="t" anchorCtr="0">
              <a:spAutoFit/>
            </a:bodyPr>
            <a:lstStyle/>
            <a:p>
              <a:pPr algn="ctr" defTabSz="609630">
                <a:lnSpc>
                  <a:spcPct val="120000"/>
                </a:lnSpc>
                <a:buClr>
                  <a:srgbClr val="000000"/>
                </a:buClr>
              </a:pPr>
              <a:r>
                <a:rPr lang="en-US" sz="3444" b="1" kern="0" dirty="0">
                  <a:solidFill>
                    <a:srgbClr val="005390"/>
                  </a:solidFill>
                  <a:latin typeface="Arimo"/>
                  <a:ea typeface="Arimo"/>
                  <a:cs typeface="Arimo"/>
                  <a:sym typeface="Arimo"/>
                </a:rPr>
                <a:t>OUR </a:t>
              </a:r>
              <a:endParaRPr sz="600" kern="0" dirty="0">
                <a:solidFill>
                  <a:srgbClr val="000000"/>
                </a:solidFill>
                <a:latin typeface="Arial"/>
                <a:cs typeface="Arial"/>
                <a:sym typeface="Arial"/>
              </a:endParaRPr>
            </a:p>
            <a:p>
              <a:pPr algn="ctr" defTabSz="609630">
                <a:lnSpc>
                  <a:spcPct val="120000"/>
                </a:lnSpc>
                <a:buClr>
                  <a:srgbClr val="000000"/>
                </a:buClr>
              </a:pPr>
              <a:r>
                <a:rPr lang="en-US" sz="3444" b="1" kern="0" dirty="0">
                  <a:solidFill>
                    <a:srgbClr val="005390"/>
                  </a:solidFill>
                  <a:latin typeface="Arimo"/>
                  <a:ea typeface="Arimo"/>
                  <a:cs typeface="Arimo"/>
                  <a:sym typeface="Arimo"/>
                </a:rPr>
                <a:t>FOCUS</a:t>
              </a:r>
              <a:endParaRPr sz="600" kern="0" dirty="0">
                <a:solidFill>
                  <a:srgbClr val="000000"/>
                </a:solidFill>
                <a:latin typeface="Arial"/>
                <a:cs typeface="Arial"/>
                <a:sym typeface="Arial"/>
              </a:endParaRPr>
            </a:p>
            <a:p>
              <a:pPr algn="ctr" defTabSz="609630">
                <a:lnSpc>
                  <a:spcPct val="14104"/>
                </a:lnSpc>
                <a:buClr>
                  <a:srgbClr val="000000"/>
                </a:buClr>
              </a:pPr>
              <a:endParaRPr sz="3444" b="1" kern="0" dirty="0">
                <a:solidFill>
                  <a:srgbClr val="005390"/>
                </a:solidFill>
                <a:latin typeface="Arimo"/>
                <a:ea typeface="Arimo"/>
                <a:cs typeface="Arimo"/>
                <a:sym typeface="Arimo"/>
              </a:endParaRPr>
            </a:p>
            <a:p>
              <a:pPr algn="ctr" defTabSz="609630">
                <a:lnSpc>
                  <a:spcPct val="31756"/>
                </a:lnSpc>
                <a:buClr>
                  <a:srgbClr val="000000"/>
                </a:buClr>
              </a:pPr>
              <a:endParaRPr sz="533" b="1" kern="0" dirty="0">
                <a:solidFill>
                  <a:srgbClr val="005390"/>
                </a:solidFill>
                <a:latin typeface="Arimo"/>
                <a:ea typeface="Arimo"/>
                <a:cs typeface="Arimo"/>
                <a:sym typeface="Arimo"/>
              </a:endParaRPr>
            </a:p>
            <a:p>
              <a:pPr algn="ctr" defTabSz="609630">
                <a:lnSpc>
                  <a:spcPct val="120000"/>
                </a:lnSpc>
                <a:buClr>
                  <a:srgbClr val="000000"/>
                </a:buClr>
              </a:pPr>
              <a:r>
                <a:rPr lang="en-US" sz="2777" b="1" kern="0" dirty="0">
                  <a:solidFill>
                    <a:srgbClr val="000000"/>
                  </a:solidFill>
                  <a:latin typeface="Arimo"/>
                  <a:ea typeface="Arimo"/>
                  <a:cs typeface="Arimo"/>
                  <a:sym typeface="Arimo"/>
                </a:rPr>
                <a:t>Drought</a:t>
              </a:r>
              <a:endParaRPr sz="2777" b="1" kern="0" dirty="0">
                <a:solidFill>
                  <a:srgbClr val="000000"/>
                </a:solidFill>
                <a:latin typeface="Arimo"/>
                <a:ea typeface="Arimo"/>
                <a:cs typeface="Arimo"/>
                <a:sym typeface="Arimo"/>
              </a:endParaRPr>
            </a:p>
            <a:p>
              <a:pPr algn="ctr" defTabSz="609630">
                <a:lnSpc>
                  <a:spcPct val="120000"/>
                </a:lnSpc>
                <a:buClr>
                  <a:srgbClr val="000000"/>
                </a:buClr>
              </a:pPr>
              <a:r>
                <a:rPr lang="en-US" sz="2777" kern="0" dirty="0">
                  <a:solidFill>
                    <a:srgbClr val="000000"/>
                  </a:solidFill>
                  <a:latin typeface="Arimo"/>
                  <a:ea typeface="Arimo"/>
                  <a:cs typeface="Arimo"/>
                  <a:sym typeface="Arimo"/>
                </a:rPr>
                <a:t>resiliency</a:t>
              </a:r>
              <a:endParaRPr sz="600" kern="0" dirty="0">
                <a:solidFill>
                  <a:srgbClr val="000000"/>
                </a:solidFill>
                <a:latin typeface="Arial"/>
                <a:cs typeface="Arial"/>
                <a:sym typeface="Arial"/>
              </a:endParaRPr>
            </a:p>
            <a:p>
              <a:pPr algn="ctr" defTabSz="609630">
                <a:lnSpc>
                  <a:spcPct val="17127"/>
                </a:lnSpc>
                <a:buClr>
                  <a:srgbClr val="000000"/>
                </a:buClr>
              </a:pPr>
              <a:endParaRPr sz="2777" kern="0" dirty="0">
                <a:solidFill>
                  <a:srgbClr val="000000"/>
                </a:solidFill>
                <a:latin typeface="Arimo"/>
                <a:ea typeface="Arimo"/>
                <a:cs typeface="Arimo"/>
                <a:sym typeface="Arimo"/>
              </a:endParaRPr>
            </a:p>
            <a:p>
              <a:pPr algn="ctr" defTabSz="609630">
                <a:lnSpc>
                  <a:spcPct val="120000"/>
                </a:lnSpc>
                <a:buClr>
                  <a:srgbClr val="000000"/>
                </a:buClr>
              </a:pPr>
              <a:r>
                <a:rPr lang="en-US" sz="2777" b="1" kern="0" dirty="0">
                  <a:solidFill>
                    <a:srgbClr val="000000"/>
                  </a:solidFill>
                  <a:latin typeface="Arimo"/>
                  <a:ea typeface="Arimo"/>
                  <a:cs typeface="Arimo"/>
                  <a:sym typeface="Arimo"/>
                </a:rPr>
                <a:t>Emergency </a:t>
              </a:r>
            </a:p>
            <a:p>
              <a:pPr algn="ctr" defTabSz="609630">
                <a:lnSpc>
                  <a:spcPct val="120000"/>
                </a:lnSpc>
                <a:buClr>
                  <a:srgbClr val="000000"/>
                </a:buClr>
              </a:pPr>
              <a:r>
                <a:rPr lang="en-US" sz="2777" kern="0" dirty="0">
                  <a:solidFill>
                    <a:srgbClr val="000000"/>
                  </a:solidFill>
                  <a:latin typeface="Arimo"/>
                  <a:ea typeface="Arimo"/>
                  <a:cs typeface="Arimo"/>
                  <a:sym typeface="Arimo"/>
                </a:rPr>
                <a:t>resiliency</a:t>
              </a:r>
              <a:endParaRPr sz="600" kern="0" dirty="0">
                <a:solidFill>
                  <a:srgbClr val="000000"/>
                </a:solidFill>
                <a:latin typeface="Arial"/>
                <a:cs typeface="Arial"/>
                <a:sym typeface="Arial"/>
              </a:endParaRPr>
            </a:p>
            <a:p>
              <a:pPr algn="ctr" defTabSz="609630">
                <a:lnSpc>
                  <a:spcPct val="17127"/>
                </a:lnSpc>
                <a:buClr>
                  <a:srgbClr val="000000"/>
                </a:buClr>
              </a:pPr>
              <a:endParaRPr sz="2777" kern="0" dirty="0">
                <a:solidFill>
                  <a:srgbClr val="000000"/>
                </a:solidFill>
                <a:latin typeface="Arimo"/>
                <a:ea typeface="Arimo"/>
                <a:cs typeface="Arimo"/>
                <a:sym typeface="Arimo"/>
              </a:endParaRPr>
            </a:p>
            <a:p>
              <a:pPr algn="ctr" defTabSz="609630">
                <a:lnSpc>
                  <a:spcPct val="120000"/>
                </a:lnSpc>
                <a:buClr>
                  <a:srgbClr val="000000"/>
                </a:buClr>
              </a:pPr>
              <a:r>
                <a:rPr lang="en-US" sz="2777" b="1" kern="0" dirty="0">
                  <a:solidFill>
                    <a:srgbClr val="000000"/>
                  </a:solidFill>
                  <a:latin typeface="Arimo"/>
                  <a:ea typeface="Arimo"/>
                  <a:cs typeface="Arimo"/>
                  <a:sym typeface="Arimo"/>
                </a:rPr>
                <a:t>Stabilize</a:t>
              </a:r>
              <a:endParaRPr sz="2777" b="1" kern="0" dirty="0">
                <a:solidFill>
                  <a:srgbClr val="000000"/>
                </a:solidFill>
                <a:latin typeface="Arimo"/>
                <a:ea typeface="Arimo"/>
                <a:cs typeface="Arimo"/>
                <a:sym typeface="Arimo"/>
              </a:endParaRPr>
            </a:p>
            <a:p>
              <a:pPr algn="ctr" defTabSz="609630">
                <a:lnSpc>
                  <a:spcPct val="120000"/>
                </a:lnSpc>
                <a:buClr>
                  <a:srgbClr val="000000"/>
                </a:buClr>
              </a:pPr>
              <a:r>
                <a:rPr lang="en-US" sz="2777" kern="0" dirty="0">
                  <a:solidFill>
                    <a:srgbClr val="000000"/>
                  </a:solidFill>
                  <a:latin typeface="Arimo"/>
                  <a:ea typeface="Arimo"/>
                  <a:cs typeface="Arimo"/>
                  <a:sym typeface="Arimo"/>
                </a:rPr>
                <a:t>Rates</a:t>
              </a:r>
              <a:endParaRPr sz="600" kern="0" dirty="0">
                <a:solidFill>
                  <a:srgbClr val="000000"/>
                </a:solidFill>
                <a:latin typeface="Arial"/>
                <a:cs typeface="Arial"/>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9"/>
          <p:cNvSpPr txBox="1"/>
          <p:nvPr/>
        </p:nvSpPr>
        <p:spPr>
          <a:xfrm>
            <a:off x="1483353" y="352405"/>
            <a:ext cx="8772400" cy="689356"/>
          </a:xfrm>
          <a:prstGeom prst="rect">
            <a:avLst/>
          </a:prstGeom>
          <a:noFill/>
          <a:ln>
            <a:noFill/>
          </a:ln>
        </p:spPr>
        <p:txBody>
          <a:bodyPr spcFirstLastPara="1" wrap="square" lIns="0" tIns="0" rIns="0" bIns="0" anchor="t" anchorCtr="0">
            <a:spAutoFit/>
          </a:bodyPr>
          <a:lstStyle/>
          <a:p>
            <a:pPr algn="ctr">
              <a:lnSpc>
                <a:spcPct val="119985"/>
              </a:lnSpc>
            </a:pPr>
            <a:r>
              <a:rPr lang="en-US" sz="3733" b="1">
                <a:latin typeface="Arimo"/>
                <a:ea typeface="Arimo"/>
                <a:cs typeface="Arimo"/>
                <a:sym typeface="Arimo"/>
              </a:rPr>
              <a:t>Your </a:t>
            </a:r>
            <a:r>
              <a:rPr lang="en-US" sz="3733" b="1">
                <a:solidFill>
                  <a:srgbClr val="000000"/>
                </a:solidFill>
                <a:latin typeface="Arimo"/>
                <a:ea typeface="Arimo"/>
                <a:cs typeface="Arimo"/>
                <a:sym typeface="Arimo"/>
              </a:rPr>
              <a:t>Wastewater System</a:t>
            </a:r>
            <a:endParaRPr sz="1200"/>
          </a:p>
        </p:txBody>
      </p:sp>
      <p:grpSp>
        <p:nvGrpSpPr>
          <p:cNvPr id="178" name="Google Shape;178;p19"/>
          <p:cNvGrpSpPr/>
          <p:nvPr/>
        </p:nvGrpSpPr>
        <p:grpSpPr>
          <a:xfrm>
            <a:off x="-50800" y="-96441"/>
            <a:ext cx="1028700" cy="6954441"/>
            <a:chOff x="0" y="-192881"/>
            <a:chExt cx="2057400" cy="13908881"/>
          </a:xfrm>
        </p:grpSpPr>
        <p:grpSp>
          <p:nvGrpSpPr>
            <p:cNvPr id="179" name="Google Shape;179;p19"/>
            <p:cNvGrpSpPr/>
            <p:nvPr/>
          </p:nvGrpSpPr>
          <p:grpSpPr>
            <a:xfrm>
              <a:off x="0" y="-192881"/>
              <a:ext cx="2057400" cy="13908881"/>
              <a:chOff x="0" y="-38100"/>
              <a:chExt cx="406400" cy="2747433"/>
            </a:xfrm>
          </p:grpSpPr>
          <p:sp>
            <p:nvSpPr>
              <p:cNvPr id="180" name="Google Shape;180;p19"/>
              <p:cNvSpPr/>
              <p:nvPr/>
            </p:nvSpPr>
            <p:spPr>
              <a:xfrm>
                <a:off x="0" y="0"/>
                <a:ext cx="406400" cy="2709333"/>
              </a:xfrm>
              <a:custGeom>
                <a:avLst/>
                <a:gdLst/>
                <a:ahLst/>
                <a:cxnLst/>
                <a:rect l="l" t="t" r="r" b="b"/>
                <a:pathLst>
                  <a:path w="406400" h="2709333" extrusionOk="0">
                    <a:moveTo>
                      <a:pt x="0" y="0"/>
                    </a:moveTo>
                    <a:lnTo>
                      <a:pt x="406400" y="0"/>
                    </a:lnTo>
                    <a:lnTo>
                      <a:pt x="406400" y="2709333"/>
                    </a:lnTo>
                    <a:lnTo>
                      <a:pt x="0" y="2709333"/>
                    </a:lnTo>
                    <a:close/>
                  </a:path>
                </a:pathLst>
              </a:custGeom>
              <a:solidFill>
                <a:srgbClr val="097835"/>
              </a:solidFill>
              <a:ln>
                <a:noFill/>
              </a:ln>
            </p:spPr>
            <p:txBody>
              <a:bodyPr/>
              <a:lstStyle/>
              <a:p>
                <a:endParaRPr lang="en-US" sz="1200"/>
              </a:p>
            </p:txBody>
          </p:sp>
          <p:sp>
            <p:nvSpPr>
              <p:cNvPr id="181" name="Google Shape;181;p19"/>
              <p:cNvSpPr txBox="1"/>
              <p:nvPr/>
            </p:nvSpPr>
            <p:spPr>
              <a:xfrm>
                <a:off x="0" y="-38100"/>
                <a:ext cx="406400" cy="2747433"/>
              </a:xfrm>
              <a:prstGeom prst="rect">
                <a:avLst/>
              </a:prstGeom>
              <a:noFill/>
              <a:ln>
                <a:noFill/>
              </a:ln>
            </p:spPr>
            <p:txBody>
              <a:bodyPr spcFirstLastPara="1" wrap="square" lIns="33867" tIns="33867" rIns="33867" bIns="33867" anchor="ctr" anchorCtr="0">
                <a:noAutofit/>
              </a:bodyPr>
              <a:lstStyle/>
              <a:p>
                <a:pPr algn="ctr">
                  <a:lnSpc>
                    <a:spcPct val="155555"/>
                  </a:lnSpc>
                </a:pPr>
                <a:endParaRPr sz="1200">
                  <a:solidFill>
                    <a:schemeClr val="dk1"/>
                  </a:solidFill>
                  <a:latin typeface="Calibri"/>
                  <a:ea typeface="Calibri"/>
                  <a:cs typeface="Calibri"/>
                  <a:sym typeface="Calibri"/>
                </a:endParaRPr>
              </a:p>
            </p:txBody>
          </p:sp>
        </p:grpSp>
        <p:sp>
          <p:nvSpPr>
            <p:cNvPr id="182" name="Google Shape;182;p19"/>
            <p:cNvSpPr txBox="1"/>
            <p:nvPr/>
          </p:nvSpPr>
          <p:spPr>
            <a:xfrm rot="16200000">
              <a:off x="-5394962" y="6362604"/>
              <a:ext cx="12917699" cy="990784"/>
            </a:xfrm>
            <a:prstGeom prst="rect">
              <a:avLst/>
            </a:prstGeom>
            <a:noFill/>
            <a:ln>
              <a:noFill/>
            </a:ln>
          </p:spPr>
          <p:txBody>
            <a:bodyPr spcFirstLastPara="1" wrap="square" lIns="0" tIns="0" rIns="0" bIns="0" anchor="t" anchorCtr="0">
              <a:spAutoFit/>
            </a:bodyPr>
            <a:lstStyle/>
            <a:p>
              <a:pPr algn="ctr">
                <a:lnSpc>
                  <a:spcPct val="115007"/>
                </a:lnSpc>
              </a:pPr>
              <a:r>
                <a:rPr lang="en-US" sz="2799" b="1">
                  <a:solidFill>
                    <a:srgbClr val="FFFFFF"/>
                  </a:solidFill>
                  <a:latin typeface="Nunito"/>
                  <a:ea typeface="Nunito"/>
                  <a:cs typeface="Nunito"/>
                  <a:sym typeface="Nunito"/>
                </a:rPr>
                <a:t>Accountable. Reliable. Efficient.</a:t>
              </a:r>
              <a:endParaRPr sz="1200"/>
            </a:p>
          </p:txBody>
        </p:sp>
      </p:grpSp>
      <p:sp>
        <p:nvSpPr>
          <p:cNvPr id="183" name="Google Shape;183;p19"/>
          <p:cNvSpPr txBox="1"/>
          <p:nvPr/>
        </p:nvSpPr>
        <p:spPr>
          <a:xfrm>
            <a:off x="1483350" y="1045033"/>
            <a:ext cx="6139200" cy="5552417"/>
          </a:xfrm>
          <a:prstGeom prst="rect">
            <a:avLst/>
          </a:prstGeom>
          <a:noFill/>
          <a:ln>
            <a:noFill/>
          </a:ln>
        </p:spPr>
        <p:txBody>
          <a:bodyPr spcFirstLastPara="1" wrap="square" lIns="0" tIns="0" rIns="0" bIns="0" anchor="t" anchorCtr="0">
            <a:spAutoFit/>
          </a:bodyPr>
          <a:lstStyle/>
          <a:p>
            <a:pPr>
              <a:lnSpc>
                <a:spcPct val="115000"/>
              </a:lnSpc>
              <a:buSzPts val="1100"/>
            </a:pPr>
            <a:r>
              <a:rPr lang="en-US" sz="2433" b="1">
                <a:solidFill>
                  <a:schemeClr val="dk1"/>
                </a:solidFill>
              </a:rPr>
              <a:t>I</a:t>
            </a:r>
            <a:r>
              <a:rPr lang="en-US" sz="2433" b="1">
                <a:solidFill>
                  <a:schemeClr val="dk1"/>
                </a:solidFill>
                <a:latin typeface="Nunito"/>
                <a:ea typeface="Nunito"/>
                <a:cs typeface="Nunito"/>
                <a:sym typeface="Nunito"/>
              </a:rPr>
              <a:t>nfrastructure &amp; Facilities</a:t>
            </a:r>
            <a:endParaRPr sz="2433" b="1">
              <a:solidFill>
                <a:schemeClr val="dk1"/>
              </a:solidFill>
              <a:latin typeface="Nunito"/>
              <a:ea typeface="Nunito"/>
              <a:cs typeface="Nunito"/>
              <a:sym typeface="Nunito"/>
            </a:endParaRPr>
          </a:p>
          <a:p>
            <a:pPr marL="304815" indent="-306932">
              <a:lnSpc>
                <a:spcPct val="115000"/>
              </a:lnSpc>
              <a:buClr>
                <a:schemeClr val="dk1"/>
              </a:buClr>
              <a:buSzPts val="3650"/>
              <a:buFont typeface="Nunito"/>
              <a:buChar char="●"/>
            </a:pPr>
            <a:r>
              <a:rPr lang="en-US" sz="2433">
                <a:solidFill>
                  <a:schemeClr val="dk1"/>
                </a:solidFill>
                <a:latin typeface="Nunito"/>
                <a:ea typeface="Nunito"/>
                <a:cs typeface="Nunito"/>
                <a:sym typeface="Nunito"/>
              </a:rPr>
              <a:t>Advanced tertiary-level wastewater treatment plant</a:t>
            </a:r>
            <a:endParaRPr sz="2433">
              <a:solidFill>
                <a:schemeClr val="dk1"/>
              </a:solidFill>
              <a:latin typeface="Nunito"/>
              <a:ea typeface="Nunito"/>
              <a:cs typeface="Nunito"/>
              <a:sym typeface="Nunito"/>
            </a:endParaRPr>
          </a:p>
          <a:p>
            <a:pPr marL="304815" indent="-306932">
              <a:lnSpc>
                <a:spcPct val="115000"/>
              </a:lnSpc>
              <a:buClr>
                <a:schemeClr val="dk1"/>
              </a:buClr>
              <a:buSzPts val="3650"/>
              <a:buFont typeface="Nunito"/>
              <a:buChar char="●"/>
            </a:pPr>
            <a:r>
              <a:rPr lang="en-US" sz="2433">
                <a:solidFill>
                  <a:schemeClr val="dk1"/>
                </a:solidFill>
                <a:latin typeface="Nunito"/>
                <a:ea typeface="Nunito"/>
                <a:cs typeface="Nunito"/>
                <a:sym typeface="Nunito"/>
              </a:rPr>
              <a:t>Wastewater &amp; recycled water system mains &amp; distribution pipelines</a:t>
            </a:r>
            <a:endParaRPr sz="2433">
              <a:solidFill>
                <a:schemeClr val="dk1"/>
              </a:solidFill>
              <a:latin typeface="Nunito"/>
              <a:ea typeface="Nunito"/>
              <a:cs typeface="Nunito"/>
              <a:sym typeface="Nunito"/>
            </a:endParaRPr>
          </a:p>
          <a:p>
            <a:pPr marL="304815" indent="-306932">
              <a:lnSpc>
                <a:spcPct val="115000"/>
              </a:lnSpc>
              <a:buClr>
                <a:schemeClr val="dk1"/>
              </a:buClr>
              <a:buSzPts val="3650"/>
              <a:buFont typeface="Nunito"/>
              <a:buChar char="●"/>
            </a:pPr>
            <a:r>
              <a:rPr lang="en-US" sz="2433">
                <a:solidFill>
                  <a:schemeClr val="dk1"/>
                </a:solidFill>
                <a:latin typeface="Nunito"/>
                <a:ea typeface="Nunito"/>
                <a:cs typeface="Nunito"/>
                <a:sym typeface="Nunito"/>
              </a:rPr>
              <a:t>Clarifiers, settling ponds, UV disinfection system, storage facilities +</a:t>
            </a:r>
            <a:endParaRPr sz="2433" b="1">
              <a:solidFill>
                <a:schemeClr val="dk1"/>
              </a:solidFill>
              <a:latin typeface="Nunito"/>
              <a:ea typeface="Nunito"/>
              <a:cs typeface="Nunito"/>
              <a:sym typeface="Nunito"/>
            </a:endParaRPr>
          </a:p>
          <a:p>
            <a:pPr>
              <a:lnSpc>
                <a:spcPct val="102921"/>
              </a:lnSpc>
            </a:pPr>
            <a:endParaRPr sz="2433" b="1">
              <a:solidFill>
                <a:srgbClr val="E7191F"/>
              </a:solidFill>
              <a:latin typeface="Nunito"/>
              <a:ea typeface="Nunito"/>
              <a:cs typeface="Nunito"/>
              <a:sym typeface="Nunito"/>
            </a:endParaRPr>
          </a:p>
          <a:p>
            <a:pPr>
              <a:lnSpc>
                <a:spcPct val="115003"/>
              </a:lnSpc>
            </a:pPr>
            <a:r>
              <a:rPr lang="en-US" sz="2433" b="1">
                <a:latin typeface="Nunito"/>
                <a:ea typeface="Nunito"/>
                <a:cs typeface="Nunito"/>
                <a:sym typeface="Nunito"/>
              </a:rPr>
              <a:t>Capital (Infrastructure) Projects </a:t>
            </a:r>
            <a:r>
              <a:rPr lang="en-US" sz="2433" b="1">
                <a:solidFill>
                  <a:srgbClr val="000000"/>
                </a:solidFill>
                <a:latin typeface="Nunito"/>
                <a:ea typeface="Nunito"/>
                <a:cs typeface="Nunito"/>
                <a:sym typeface="Nunito"/>
              </a:rPr>
              <a:t>Ahead</a:t>
            </a:r>
            <a:endParaRPr sz="2433">
              <a:latin typeface="Nunito"/>
              <a:ea typeface="Nunito"/>
              <a:cs typeface="Nunito"/>
              <a:sym typeface="Nunito"/>
            </a:endParaRPr>
          </a:p>
          <a:p>
            <a:pPr marL="304815" indent="-306932">
              <a:lnSpc>
                <a:spcPct val="115000"/>
              </a:lnSpc>
              <a:buSzPts val="3650"/>
              <a:buFont typeface="Nunito"/>
              <a:buChar char="●"/>
            </a:pPr>
            <a:r>
              <a:rPr lang="en-US" sz="2433">
                <a:solidFill>
                  <a:srgbClr val="000000"/>
                </a:solidFill>
                <a:latin typeface="Nunito"/>
                <a:ea typeface="Nunito"/>
                <a:cs typeface="Nunito"/>
                <a:sym typeface="Nunito"/>
              </a:rPr>
              <a:t>Update aging biological treatment</a:t>
            </a:r>
            <a:r>
              <a:rPr lang="en-US" sz="2433">
                <a:latin typeface="Nunito"/>
                <a:ea typeface="Nunito"/>
                <a:cs typeface="Nunito"/>
                <a:sym typeface="Nunito"/>
              </a:rPr>
              <a:t>     </a:t>
            </a:r>
            <a:r>
              <a:rPr lang="en-US" sz="2433">
                <a:solidFill>
                  <a:srgbClr val="000000"/>
                </a:solidFill>
                <a:latin typeface="Nunito"/>
                <a:ea typeface="Nunito"/>
                <a:cs typeface="Nunito"/>
                <a:sym typeface="Nunito"/>
              </a:rPr>
              <a:t>system to meet </a:t>
            </a:r>
            <a:r>
              <a:rPr lang="en-US" sz="2433">
                <a:latin typeface="Nunito"/>
                <a:ea typeface="Nunito"/>
                <a:cs typeface="Nunito"/>
                <a:sym typeface="Nunito"/>
              </a:rPr>
              <a:t>regulatory</a:t>
            </a:r>
            <a:r>
              <a:rPr lang="en-US" sz="2433">
                <a:solidFill>
                  <a:srgbClr val="000000"/>
                </a:solidFill>
                <a:latin typeface="Nunito"/>
                <a:ea typeface="Nunito"/>
                <a:cs typeface="Nunito"/>
                <a:sym typeface="Nunito"/>
              </a:rPr>
              <a:t> requirements, future growth</a:t>
            </a:r>
            <a:endParaRPr sz="2433">
              <a:latin typeface="Nunito"/>
              <a:ea typeface="Nunito"/>
              <a:cs typeface="Nunito"/>
              <a:sym typeface="Nunito"/>
            </a:endParaRPr>
          </a:p>
          <a:p>
            <a:pPr marL="304815" indent="-306932">
              <a:lnSpc>
                <a:spcPct val="115000"/>
              </a:lnSpc>
              <a:buSzPts val="3650"/>
              <a:buFont typeface="Nunito"/>
              <a:buChar char="●"/>
            </a:pPr>
            <a:r>
              <a:rPr lang="en-US" sz="2433">
                <a:latin typeface="Nunito"/>
                <a:ea typeface="Nunito"/>
                <a:cs typeface="Nunito"/>
                <a:sym typeface="Nunito"/>
              </a:rPr>
              <a:t>Class A b</a:t>
            </a:r>
            <a:r>
              <a:rPr lang="en-US" sz="2433">
                <a:solidFill>
                  <a:srgbClr val="000000"/>
                </a:solidFill>
                <a:latin typeface="Nunito"/>
                <a:ea typeface="Nunito"/>
                <a:cs typeface="Nunito"/>
                <a:sym typeface="Nunito"/>
              </a:rPr>
              <a:t>iosolids handling facility </a:t>
            </a:r>
            <a:endParaRPr sz="2433">
              <a:latin typeface="Nunito"/>
              <a:ea typeface="Nunito"/>
              <a:cs typeface="Nunito"/>
              <a:sym typeface="Nunito"/>
            </a:endParaRPr>
          </a:p>
        </p:txBody>
      </p:sp>
      <p:sp>
        <p:nvSpPr>
          <p:cNvPr id="184" name="Google Shape;184;p19"/>
          <p:cNvSpPr/>
          <p:nvPr/>
        </p:nvSpPr>
        <p:spPr>
          <a:xfrm rot="5400000">
            <a:off x="7247229" y="2411918"/>
            <a:ext cx="5314589" cy="3101453"/>
          </a:xfrm>
          <a:custGeom>
            <a:avLst/>
            <a:gdLst/>
            <a:ahLst/>
            <a:cxnLst/>
            <a:rect l="l" t="t" r="r" b="b"/>
            <a:pathLst>
              <a:path w="9189491" h="5743432" extrusionOk="0">
                <a:moveTo>
                  <a:pt x="0" y="0"/>
                </a:moveTo>
                <a:lnTo>
                  <a:pt x="9189492" y="0"/>
                </a:lnTo>
                <a:lnTo>
                  <a:pt x="9189492" y="5743432"/>
                </a:lnTo>
                <a:lnTo>
                  <a:pt x="0" y="5743432"/>
                </a:lnTo>
                <a:lnTo>
                  <a:pt x="0" y="0"/>
                </a:lnTo>
                <a:close/>
              </a:path>
            </a:pathLst>
          </a:custGeom>
          <a:blipFill rotWithShape="1">
            <a:blip r:embed="rId3">
              <a:alphaModFix/>
            </a:blip>
            <a:stretch>
              <a:fillRect/>
            </a:stretch>
          </a:blipFill>
          <a:ln>
            <a:noFill/>
          </a:ln>
        </p:spPr>
        <p:txBody>
          <a:bodyPr/>
          <a:lstStyle/>
          <a:p>
            <a:endParaRPr lang="en-US" sz="1200"/>
          </a:p>
        </p:txBody>
      </p:sp>
      <p:sp>
        <p:nvSpPr>
          <p:cNvPr id="185" name="Google Shape;185;p19"/>
          <p:cNvSpPr txBox="1"/>
          <p:nvPr/>
        </p:nvSpPr>
        <p:spPr>
          <a:xfrm>
            <a:off x="8716025" y="1709741"/>
            <a:ext cx="2377000" cy="4607400"/>
          </a:xfrm>
          <a:prstGeom prst="rect">
            <a:avLst/>
          </a:prstGeom>
          <a:noFill/>
          <a:ln>
            <a:noFill/>
          </a:ln>
        </p:spPr>
        <p:txBody>
          <a:bodyPr spcFirstLastPara="1" wrap="square" lIns="0" tIns="0" rIns="0" bIns="0" anchor="t" anchorCtr="0">
            <a:normAutofit lnSpcReduction="10000"/>
          </a:bodyPr>
          <a:lstStyle/>
          <a:p>
            <a:pPr algn="ctr">
              <a:lnSpc>
                <a:spcPct val="120000"/>
              </a:lnSpc>
            </a:pPr>
            <a:r>
              <a:rPr lang="en-US" sz="2577" b="1">
                <a:solidFill>
                  <a:srgbClr val="000000"/>
                </a:solidFill>
                <a:latin typeface="Arimo"/>
                <a:ea typeface="Arimo"/>
                <a:cs typeface="Arimo"/>
                <a:sym typeface="Arimo"/>
              </a:rPr>
              <a:t>OUR </a:t>
            </a:r>
            <a:endParaRPr sz="100"/>
          </a:p>
          <a:p>
            <a:pPr algn="ctr">
              <a:lnSpc>
                <a:spcPct val="120000"/>
              </a:lnSpc>
            </a:pPr>
            <a:r>
              <a:rPr lang="en-US" sz="2577" b="1">
                <a:solidFill>
                  <a:srgbClr val="000000"/>
                </a:solidFill>
                <a:latin typeface="Arimo"/>
                <a:ea typeface="Arimo"/>
                <a:cs typeface="Arimo"/>
                <a:sym typeface="Arimo"/>
              </a:rPr>
              <a:t>FOCUS</a:t>
            </a:r>
            <a:endParaRPr sz="100"/>
          </a:p>
          <a:p>
            <a:pPr algn="ctr">
              <a:lnSpc>
                <a:spcPct val="14104"/>
              </a:lnSpc>
            </a:pPr>
            <a:endParaRPr sz="2843" b="1">
              <a:solidFill>
                <a:srgbClr val="000000"/>
              </a:solidFill>
              <a:latin typeface="Arimo"/>
              <a:ea typeface="Arimo"/>
              <a:cs typeface="Arimo"/>
              <a:sym typeface="Arimo"/>
            </a:endParaRPr>
          </a:p>
          <a:p>
            <a:pPr algn="ctr">
              <a:lnSpc>
                <a:spcPct val="31756"/>
              </a:lnSpc>
            </a:pPr>
            <a:endParaRPr sz="867" b="1">
              <a:solidFill>
                <a:srgbClr val="000000"/>
              </a:solidFill>
              <a:latin typeface="Arimo"/>
              <a:ea typeface="Arimo"/>
              <a:cs typeface="Arimo"/>
              <a:sym typeface="Arimo"/>
            </a:endParaRPr>
          </a:p>
          <a:p>
            <a:pPr algn="ctr">
              <a:lnSpc>
                <a:spcPct val="120000"/>
              </a:lnSpc>
            </a:pPr>
            <a:r>
              <a:rPr lang="en-US" sz="2043" b="1">
                <a:solidFill>
                  <a:srgbClr val="000000"/>
                </a:solidFill>
                <a:latin typeface="Arimo"/>
                <a:ea typeface="Arimo"/>
                <a:cs typeface="Arimo"/>
                <a:sym typeface="Arimo"/>
              </a:rPr>
              <a:t>Meeting</a:t>
            </a:r>
            <a:endParaRPr sz="100"/>
          </a:p>
          <a:p>
            <a:pPr algn="ctr">
              <a:lnSpc>
                <a:spcPct val="120000"/>
              </a:lnSpc>
            </a:pPr>
            <a:r>
              <a:rPr lang="en-US" sz="2043">
                <a:solidFill>
                  <a:srgbClr val="000000"/>
                </a:solidFill>
                <a:latin typeface="Arimo"/>
                <a:ea typeface="Arimo"/>
                <a:cs typeface="Arimo"/>
                <a:sym typeface="Arimo"/>
              </a:rPr>
              <a:t>regulations</a:t>
            </a:r>
            <a:endParaRPr sz="2043">
              <a:solidFill>
                <a:srgbClr val="000000"/>
              </a:solidFill>
              <a:latin typeface="Arimo"/>
              <a:ea typeface="Arimo"/>
              <a:cs typeface="Arimo"/>
              <a:sym typeface="Arimo"/>
            </a:endParaRPr>
          </a:p>
          <a:p>
            <a:pPr algn="ctr">
              <a:lnSpc>
                <a:spcPct val="120000"/>
              </a:lnSpc>
            </a:pPr>
            <a:endParaRPr sz="867">
              <a:latin typeface="Arimo"/>
              <a:ea typeface="Arimo"/>
              <a:cs typeface="Arimo"/>
              <a:sym typeface="Arimo"/>
            </a:endParaRPr>
          </a:p>
          <a:p>
            <a:pPr algn="ctr">
              <a:lnSpc>
                <a:spcPct val="17127"/>
              </a:lnSpc>
            </a:pPr>
            <a:endParaRPr sz="2177">
              <a:solidFill>
                <a:srgbClr val="000000"/>
              </a:solidFill>
              <a:latin typeface="Arimo"/>
              <a:ea typeface="Arimo"/>
              <a:cs typeface="Arimo"/>
              <a:sym typeface="Arimo"/>
            </a:endParaRPr>
          </a:p>
          <a:p>
            <a:pPr algn="ctr">
              <a:lnSpc>
                <a:spcPct val="120000"/>
              </a:lnSpc>
            </a:pPr>
            <a:r>
              <a:rPr lang="en-US" sz="2043" b="1">
                <a:solidFill>
                  <a:srgbClr val="000000"/>
                </a:solidFill>
                <a:latin typeface="Arimo"/>
                <a:ea typeface="Arimo"/>
                <a:cs typeface="Arimo"/>
                <a:sym typeface="Arimo"/>
              </a:rPr>
              <a:t>NetZero</a:t>
            </a:r>
            <a:endParaRPr sz="2043" b="1">
              <a:latin typeface="Arimo"/>
              <a:ea typeface="Arimo"/>
              <a:cs typeface="Arimo"/>
              <a:sym typeface="Arimo"/>
            </a:endParaRPr>
          </a:p>
          <a:p>
            <a:pPr algn="ctr">
              <a:lnSpc>
                <a:spcPct val="120000"/>
              </a:lnSpc>
            </a:pPr>
            <a:r>
              <a:rPr lang="en-US" sz="2043">
                <a:solidFill>
                  <a:srgbClr val="000000"/>
                </a:solidFill>
                <a:latin typeface="Arimo"/>
                <a:ea typeface="Arimo"/>
                <a:cs typeface="Arimo"/>
                <a:sym typeface="Arimo"/>
              </a:rPr>
              <a:t>commitment</a:t>
            </a:r>
            <a:endParaRPr sz="2043">
              <a:solidFill>
                <a:srgbClr val="000000"/>
              </a:solidFill>
              <a:latin typeface="Arimo"/>
              <a:ea typeface="Arimo"/>
              <a:cs typeface="Arimo"/>
              <a:sym typeface="Arimo"/>
            </a:endParaRPr>
          </a:p>
          <a:p>
            <a:pPr algn="ctr">
              <a:lnSpc>
                <a:spcPct val="120000"/>
              </a:lnSpc>
            </a:pPr>
            <a:endParaRPr sz="867">
              <a:latin typeface="Arimo"/>
              <a:ea typeface="Arimo"/>
              <a:cs typeface="Arimo"/>
              <a:sym typeface="Arimo"/>
            </a:endParaRPr>
          </a:p>
          <a:p>
            <a:pPr algn="ctr">
              <a:lnSpc>
                <a:spcPct val="17127"/>
              </a:lnSpc>
            </a:pPr>
            <a:endParaRPr sz="2177">
              <a:solidFill>
                <a:srgbClr val="000000"/>
              </a:solidFill>
              <a:latin typeface="Arimo"/>
              <a:ea typeface="Arimo"/>
              <a:cs typeface="Arimo"/>
              <a:sym typeface="Arimo"/>
            </a:endParaRPr>
          </a:p>
          <a:p>
            <a:pPr algn="ctr">
              <a:lnSpc>
                <a:spcPct val="120000"/>
              </a:lnSpc>
            </a:pPr>
            <a:r>
              <a:rPr lang="en-US" sz="2043" b="1">
                <a:solidFill>
                  <a:srgbClr val="000000"/>
                </a:solidFill>
                <a:latin typeface="Arimo"/>
                <a:ea typeface="Arimo"/>
                <a:cs typeface="Arimo"/>
                <a:sym typeface="Arimo"/>
              </a:rPr>
              <a:t>Cost </a:t>
            </a:r>
            <a:endParaRPr sz="100"/>
          </a:p>
          <a:p>
            <a:pPr algn="ctr">
              <a:lnSpc>
                <a:spcPct val="120000"/>
              </a:lnSpc>
            </a:pPr>
            <a:r>
              <a:rPr lang="en-US" sz="2043">
                <a:solidFill>
                  <a:srgbClr val="000000"/>
                </a:solidFill>
                <a:latin typeface="Arimo"/>
                <a:ea typeface="Arimo"/>
                <a:cs typeface="Arimo"/>
                <a:sym typeface="Arimo"/>
              </a:rPr>
              <a:t>control</a:t>
            </a:r>
            <a:endParaRPr sz="2043">
              <a:solidFill>
                <a:srgbClr val="000000"/>
              </a:solidFill>
              <a:latin typeface="Arimo"/>
              <a:ea typeface="Arimo"/>
              <a:cs typeface="Arimo"/>
              <a:sym typeface="Arimo"/>
            </a:endParaRPr>
          </a:p>
          <a:p>
            <a:pPr algn="ctr">
              <a:lnSpc>
                <a:spcPct val="120000"/>
              </a:lnSpc>
            </a:pPr>
            <a:endParaRPr sz="867">
              <a:latin typeface="Arimo"/>
              <a:ea typeface="Arimo"/>
              <a:cs typeface="Arimo"/>
              <a:sym typeface="Arimo"/>
            </a:endParaRPr>
          </a:p>
          <a:p>
            <a:pPr algn="ctr">
              <a:lnSpc>
                <a:spcPct val="120000"/>
              </a:lnSpc>
            </a:pPr>
            <a:r>
              <a:rPr lang="en-US" sz="2043" b="1">
                <a:solidFill>
                  <a:srgbClr val="000000"/>
                </a:solidFill>
                <a:latin typeface="Arimo"/>
                <a:ea typeface="Arimo"/>
                <a:cs typeface="Arimo"/>
                <a:sym typeface="Arimo"/>
              </a:rPr>
              <a:t>Stabilize</a:t>
            </a:r>
            <a:endParaRPr sz="100"/>
          </a:p>
          <a:p>
            <a:pPr algn="ctr">
              <a:lnSpc>
                <a:spcPct val="120000"/>
              </a:lnSpc>
            </a:pPr>
            <a:r>
              <a:rPr lang="en-US" sz="2043">
                <a:solidFill>
                  <a:srgbClr val="000000"/>
                </a:solidFill>
                <a:latin typeface="Arimo"/>
                <a:ea typeface="Arimo"/>
                <a:cs typeface="Arimo"/>
                <a:sym typeface="Arimo"/>
              </a:rPr>
              <a:t>rates</a:t>
            </a:r>
            <a:endParaRPr sz="1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vineyard with green plants and blue sky&#10;&#10;Description automatically generated">
            <a:extLst>
              <a:ext uri="{FF2B5EF4-FFF2-40B4-BE49-F238E27FC236}">
                <a16:creationId xmlns:a16="http://schemas.microsoft.com/office/drawing/2014/main" id="{E4831B9F-2AE8-7208-8F43-95C2892885DA}"/>
              </a:ext>
            </a:extLst>
          </p:cNvPr>
          <p:cNvPicPr>
            <a:picLocks noChangeAspect="1"/>
          </p:cNvPicPr>
          <p:nvPr/>
        </p:nvPicPr>
        <p:blipFill>
          <a:blip r:embed="rId2"/>
          <a:srcRect b="38692"/>
          <a:stretch/>
        </p:blipFill>
        <p:spPr>
          <a:xfrm>
            <a:off x="0" y="1888427"/>
            <a:ext cx="12192000" cy="4969574"/>
          </a:xfrm>
          <a:prstGeom prst="rect">
            <a:avLst/>
          </a:prstGeom>
        </p:spPr>
      </p:pic>
      <p:sp>
        <p:nvSpPr>
          <p:cNvPr id="52" name="Subtitle 51">
            <a:extLst>
              <a:ext uri="{FF2B5EF4-FFF2-40B4-BE49-F238E27FC236}">
                <a16:creationId xmlns:a16="http://schemas.microsoft.com/office/drawing/2014/main" id="{46FF1827-B46B-4BC4-8665-8914CF45DE0C}"/>
              </a:ext>
            </a:extLst>
          </p:cNvPr>
          <p:cNvSpPr>
            <a:spLocks noGrp="1"/>
          </p:cNvSpPr>
          <p:nvPr>
            <p:ph type="subTitle" idx="1"/>
          </p:nvPr>
        </p:nvSpPr>
        <p:spPr>
          <a:xfrm>
            <a:off x="236902" y="2173480"/>
            <a:ext cx="9144000" cy="774571"/>
          </a:xfrm>
        </p:spPr>
        <p:txBody>
          <a:bodyPr/>
          <a:lstStyle/>
          <a:p>
            <a:r>
              <a:rPr lang="en-GB" sz="2000" b="1" dirty="0"/>
              <a:t>Presentation to Town Council</a:t>
            </a:r>
          </a:p>
          <a:p>
            <a:r>
              <a:rPr lang="en-GB" sz="2000" b="1" dirty="0"/>
              <a:t>March 5, 2025</a:t>
            </a:r>
            <a:endParaRPr lang="en-GB" sz="2000" b="1" dirty="0">
              <a:solidFill>
                <a:srgbClr val="FF0000"/>
              </a:solidFill>
            </a:endParaRPr>
          </a:p>
        </p:txBody>
      </p:sp>
      <p:pic>
        <p:nvPicPr>
          <p:cNvPr id="4" name="Picture 3">
            <a:extLst>
              <a:ext uri="{FF2B5EF4-FFF2-40B4-BE49-F238E27FC236}">
                <a16:creationId xmlns:a16="http://schemas.microsoft.com/office/drawing/2014/main" id="{2C4D719D-226F-4DEF-BA83-19709DCC31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81767" y="1949252"/>
            <a:ext cx="1102656" cy="418996"/>
          </a:xfrm>
          <a:prstGeom prst="rect">
            <a:avLst/>
          </a:prstGeom>
        </p:spPr>
      </p:pic>
      <p:cxnSp>
        <p:nvCxnSpPr>
          <p:cNvPr id="9" name="Straight Connector 8">
            <a:extLst>
              <a:ext uri="{FF2B5EF4-FFF2-40B4-BE49-F238E27FC236}">
                <a16:creationId xmlns:a16="http://schemas.microsoft.com/office/drawing/2014/main" id="{D5E30289-23AF-F426-EC44-5C670A078481}"/>
              </a:ext>
            </a:extLst>
          </p:cNvPr>
          <p:cNvCxnSpPr/>
          <p:nvPr/>
        </p:nvCxnSpPr>
        <p:spPr>
          <a:xfrm>
            <a:off x="0" y="1888427"/>
            <a:ext cx="12192000" cy="0"/>
          </a:xfrm>
          <a:prstGeom prst="line">
            <a:avLst/>
          </a:prstGeom>
          <a:ln w="19050">
            <a:solidFill>
              <a:schemeClr val="tx1"/>
            </a:solidFill>
          </a:ln>
        </p:spPr>
        <p:style>
          <a:lnRef idx="1">
            <a:schemeClr val="accent3"/>
          </a:lnRef>
          <a:fillRef idx="0">
            <a:schemeClr val="accent3"/>
          </a:fillRef>
          <a:effectRef idx="0">
            <a:schemeClr val="accent3"/>
          </a:effectRef>
          <a:fontRef idx="minor">
            <a:schemeClr val="tx1"/>
          </a:fontRef>
        </p:style>
      </p:cxnSp>
      <p:sp>
        <p:nvSpPr>
          <p:cNvPr id="51" name="Title 50">
            <a:extLst>
              <a:ext uri="{FF2B5EF4-FFF2-40B4-BE49-F238E27FC236}">
                <a16:creationId xmlns:a16="http://schemas.microsoft.com/office/drawing/2014/main" id="{D8694222-4D81-4A9A-93A2-23C89102F234}"/>
              </a:ext>
            </a:extLst>
          </p:cNvPr>
          <p:cNvSpPr>
            <a:spLocks noGrp="1"/>
          </p:cNvSpPr>
          <p:nvPr>
            <p:ph type="ctrTitle"/>
          </p:nvPr>
        </p:nvSpPr>
        <p:spPr>
          <a:xfrm>
            <a:off x="106444" y="128676"/>
            <a:ext cx="10607040" cy="1698927"/>
          </a:xfrm>
        </p:spPr>
        <p:txBody>
          <a:bodyPr/>
          <a:lstStyle/>
          <a:p>
            <a:r>
              <a:rPr lang="en-GB" sz="4000" dirty="0">
                <a:latin typeface="Barlow" panose="00000500000000000000" pitchFamily="50" charset="0"/>
              </a:rPr>
              <a:t>2025 Water and Wastewater</a:t>
            </a:r>
            <a:br>
              <a:rPr lang="en-GB" sz="4000" dirty="0">
                <a:latin typeface="Barlow" panose="00000500000000000000" pitchFamily="50" charset="0"/>
              </a:rPr>
            </a:br>
            <a:r>
              <a:rPr lang="en-GB" sz="4000" dirty="0">
                <a:latin typeface="Barlow" panose="00000500000000000000" pitchFamily="50" charset="0"/>
              </a:rPr>
              <a:t>Rate Study</a:t>
            </a:r>
            <a:br>
              <a:rPr lang="en-GB" dirty="0">
                <a:latin typeface="Barlow" panose="00000500000000000000" pitchFamily="50" charset="0"/>
              </a:rPr>
            </a:br>
            <a:r>
              <a:rPr lang="en-GB" sz="3600" b="0" dirty="0">
                <a:latin typeface="Barlow" panose="00000500000000000000" pitchFamily="50" charset="0"/>
              </a:rPr>
              <a:t>Final </a:t>
            </a:r>
            <a:r>
              <a:rPr lang="en-GB" sz="3600" b="0" dirty="0" err="1">
                <a:latin typeface="Barlow" panose="00000500000000000000" pitchFamily="50" charset="0"/>
              </a:rPr>
              <a:t>Recommenations</a:t>
            </a:r>
            <a:r>
              <a:rPr lang="en-GB" sz="3600" dirty="0">
                <a:latin typeface="Barlow" panose="00000500000000000000" pitchFamily="50" charset="0"/>
              </a:rPr>
              <a:t>	</a:t>
            </a:r>
            <a:endParaRPr lang="en-GB" dirty="0">
              <a:latin typeface="Barlow" panose="00000500000000000000" pitchFamily="50" charset="0"/>
            </a:endParaRPr>
          </a:p>
        </p:txBody>
      </p:sp>
      <p:pic>
        <p:nvPicPr>
          <p:cNvPr id="1026" name="Picture 2" descr="Windsor California Homepage">
            <a:extLst>
              <a:ext uri="{FF2B5EF4-FFF2-40B4-BE49-F238E27FC236}">
                <a16:creationId xmlns:a16="http://schemas.microsoft.com/office/drawing/2014/main" id="{09BE8E5D-59C0-D620-4A70-FDF409E476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8565" y="337887"/>
            <a:ext cx="3526212" cy="938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0612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B045C-DFEF-4141-96E2-5D2BCB5EE963}"/>
              </a:ext>
            </a:extLst>
          </p:cNvPr>
          <p:cNvSpPr>
            <a:spLocks noGrp="1"/>
          </p:cNvSpPr>
          <p:nvPr>
            <p:ph type="title"/>
          </p:nvPr>
        </p:nvSpPr>
        <p:spPr>
          <a:xfrm>
            <a:off x="1925490" y="849839"/>
            <a:ext cx="2529969" cy="590931"/>
          </a:xfrm>
        </p:spPr>
        <p:txBody>
          <a:bodyPr/>
          <a:lstStyle/>
          <a:p>
            <a:r>
              <a:rPr lang="en-US" dirty="0"/>
              <a:t>Agenda</a:t>
            </a:r>
          </a:p>
        </p:txBody>
      </p:sp>
      <p:sp>
        <p:nvSpPr>
          <p:cNvPr id="3" name="Content Placeholder 2">
            <a:extLst>
              <a:ext uri="{FF2B5EF4-FFF2-40B4-BE49-F238E27FC236}">
                <a16:creationId xmlns:a16="http://schemas.microsoft.com/office/drawing/2014/main" id="{3D14B009-7E39-CC4C-BB74-20C454AAF6F2}"/>
              </a:ext>
            </a:extLst>
          </p:cNvPr>
          <p:cNvSpPr>
            <a:spLocks noGrp="1"/>
          </p:cNvSpPr>
          <p:nvPr>
            <p:ph idx="1"/>
          </p:nvPr>
        </p:nvSpPr>
        <p:spPr>
          <a:xfrm>
            <a:off x="1736005" y="1985137"/>
            <a:ext cx="8719989" cy="3949499"/>
          </a:xfrm>
        </p:spPr>
        <p:txBody>
          <a:bodyPr/>
          <a:lstStyle/>
          <a:p>
            <a:pPr marL="514350" indent="-514350">
              <a:buFont typeface="+mj-lt"/>
              <a:buAutoNum type="arabicPeriod"/>
            </a:pPr>
            <a:r>
              <a:rPr lang="en-US" sz="2800" dirty="0">
                <a:latin typeface="Circe Bold" panose="020B0602020203020203" pitchFamily="34" charset="0"/>
              </a:rPr>
              <a:t>Project Objectives and General Rate Setting</a:t>
            </a:r>
          </a:p>
          <a:p>
            <a:pPr marL="514350" indent="-514350">
              <a:buFont typeface="+mj-lt"/>
              <a:buAutoNum type="arabicPeriod"/>
            </a:pPr>
            <a:r>
              <a:rPr lang="en-US" sz="2800" dirty="0">
                <a:latin typeface="Circe Bold" panose="020B0602020203020203" pitchFamily="34" charset="0"/>
              </a:rPr>
              <a:t>Water Financial Plan</a:t>
            </a:r>
          </a:p>
          <a:p>
            <a:pPr marL="514350" indent="-514350">
              <a:buFont typeface="+mj-lt"/>
              <a:buAutoNum type="arabicPeriod"/>
            </a:pPr>
            <a:r>
              <a:rPr lang="en-US" sz="2800" dirty="0">
                <a:latin typeface="Circe Bold" panose="020B0602020203020203" pitchFamily="34" charset="0"/>
              </a:rPr>
              <a:t>Water Cost of Service and Rate Design</a:t>
            </a:r>
          </a:p>
          <a:p>
            <a:pPr marL="514350" indent="-514350">
              <a:buFont typeface="+mj-lt"/>
              <a:buAutoNum type="arabicPeriod"/>
            </a:pPr>
            <a:r>
              <a:rPr lang="en-US" sz="2800" dirty="0">
                <a:latin typeface="Circe Bold" panose="020B0602020203020203" pitchFamily="34" charset="0"/>
              </a:rPr>
              <a:t>Wastewater Financial Plan</a:t>
            </a:r>
          </a:p>
          <a:p>
            <a:pPr marL="514350" indent="-514350">
              <a:buFont typeface="+mj-lt"/>
              <a:buAutoNum type="arabicPeriod"/>
            </a:pPr>
            <a:r>
              <a:rPr lang="en-US" sz="2800" dirty="0">
                <a:latin typeface="Circe Bold" panose="020B0602020203020203" pitchFamily="34" charset="0"/>
              </a:rPr>
              <a:t>Wastewater Cost of Service and Rate Design</a:t>
            </a:r>
          </a:p>
          <a:p>
            <a:pPr marL="514350" indent="-514350">
              <a:buFont typeface="+mj-lt"/>
              <a:buAutoNum type="arabicPeriod"/>
            </a:pPr>
            <a:r>
              <a:rPr lang="en-US" sz="2800" dirty="0">
                <a:latin typeface="Circe Bold" panose="020B0602020203020203" pitchFamily="34" charset="0"/>
              </a:rPr>
              <a:t>Next Steps</a:t>
            </a:r>
          </a:p>
        </p:txBody>
      </p:sp>
      <p:sp>
        <p:nvSpPr>
          <p:cNvPr id="4" name="Slide Number Placeholder 2">
            <a:extLst>
              <a:ext uri="{FF2B5EF4-FFF2-40B4-BE49-F238E27FC236}">
                <a16:creationId xmlns:a16="http://schemas.microsoft.com/office/drawing/2014/main" id="{5581B015-16CF-382B-E8AC-D5220972588E}"/>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5</a:t>
            </a:fld>
            <a:endParaRPr lang="en-US" b="1" dirty="0"/>
          </a:p>
        </p:txBody>
      </p:sp>
      <p:pic>
        <p:nvPicPr>
          <p:cNvPr id="6" name="Picture 5" descr="A close up of a logo&#10;&#10;Description automatically generated">
            <a:extLst>
              <a:ext uri="{FF2B5EF4-FFF2-40B4-BE49-F238E27FC236}">
                <a16:creationId xmlns:a16="http://schemas.microsoft.com/office/drawing/2014/main" id="{7598234D-285F-3AFD-C1B2-C38DDC14662E}"/>
              </a:ext>
            </a:extLst>
          </p:cNvPr>
          <p:cNvPicPr>
            <a:picLocks noChangeAspect="1"/>
          </p:cNvPicPr>
          <p:nvPr/>
        </p:nvPicPr>
        <p:blipFill>
          <a:blip r:embed="rId2"/>
          <a:stretch>
            <a:fillRect/>
          </a:stretch>
        </p:blipFill>
        <p:spPr>
          <a:xfrm>
            <a:off x="90436" y="6507162"/>
            <a:ext cx="939346" cy="306167"/>
          </a:xfrm>
          <a:prstGeom prst="rect">
            <a:avLst/>
          </a:prstGeom>
        </p:spPr>
      </p:pic>
    </p:spTree>
    <p:extLst>
      <p:ext uri="{BB962C8B-B14F-4D97-AF65-F5344CB8AC3E}">
        <p14:creationId xmlns:p14="http://schemas.microsoft.com/office/powerpoint/2010/main" val="250410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7B07DAD-9EFD-7A72-FECB-977E6F7F86AA}"/>
              </a:ext>
            </a:extLst>
          </p:cNvPr>
          <p:cNvPicPr>
            <a:picLocks noChangeAspect="1"/>
          </p:cNvPicPr>
          <p:nvPr/>
        </p:nvPicPr>
        <p:blipFill>
          <a:blip r:embed="rId2"/>
          <a:stretch>
            <a:fillRect/>
          </a:stretch>
        </p:blipFill>
        <p:spPr>
          <a:xfrm>
            <a:off x="653332" y="1056283"/>
            <a:ext cx="9356944" cy="5551459"/>
          </a:xfrm>
          <a:prstGeom prst="rect">
            <a:avLst/>
          </a:prstGeom>
        </p:spPr>
      </p:pic>
      <p:sp>
        <p:nvSpPr>
          <p:cNvPr id="13" name="Title 1">
            <a:extLst>
              <a:ext uri="{FF2B5EF4-FFF2-40B4-BE49-F238E27FC236}">
                <a16:creationId xmlns:a16="http://schemas.microsoft.com/office/drawing/2014/main" id="{A70EE435-56A2-46D1-B7F8-DF3F8B03DC78}"/>
              </a:ext>
            </a:extLst>
          </p:cNvPr>
          <p:cNvSpPr>
            <a:spLocks noGrp="1"/>
          </p:cNvSpPr>
          <p:nvPr>
            <p:ph type="title"/>
          </p:nvPr>
        </p:nvSpPr>
        <p:spPr>
          <a:xfrm>
            <a:off x="217450" y="389395"/>
            <a:ext cx="11371240" cy="427038"/>
          </a:xfrm>
        </p:spPr>
        <p:txBody>
          <a:bodyPr>
            <a:noAutofit/>
          </a:bodyPr>
          <a:lstStyle/>
          <a:p>
            <a:r>
              <a:rPr lang="en-US" sz="3200" dirty="0">
                <a:latin typeface="Century Gothic" pitchFamily="34" charset="0"/>
              </a:rPr>
              <a:t>Comparative Water and Wastewater Bills</a:t>
            </a:r>
            <a:br>
              <a:rPr lang="en-US" sz="2400" dirty="0">
                <a:latin typeface="Century Gothic" pitchFamily="34" charset="0"/>
              </a:rPr>
            </a:br>
            <a:r>
              <a:rPr lang="en-US" sz="2400" b="0" dirty="0"/>
              <a:t>for typical single family homes with median water usage</a:t>
            </a:r>
            <a:endParaRPr lang="en-US" sz="3200" dirty="0">
              <a:latin typeface="Century Gothic" pitchFamily="34" charset="0"/>
            </a:endParaRPr>
          </a:p>
        </p:txBody>
      </p:sp>
      <p:sp>
        <p:nvSpPr>
          <p:cNvPr id="4" name="Slide Number Placeholder 2">
            <a:extLst>
              <a:ext uri="{FF2B5EF4-FFF2-40B4-BE49-F238E27FC236}">
                <a16:creationId xmlns:a16="http://schemas.microsoft.com/office/drawing/2014/main" id="{9D1E7531-0472-41CD-A8D1-3B8D620185B0}"/>
              </a:ext>
            </a:extLst>
          </p:cNvPr>
          <p:cNvSpPr txBox="1">
            <a:spLocks/>
          </p:cNvSpPr>
          <p:nvPr/>
        </p:nvSpPr>
        <p:spPr>
          <a:xfrm>
            <a:off x="11588690" y="6324600"/>
            <a:ext cx="360872"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6</a:t>
            </a:fld>
            <a:endParaRPr lang="en-US" b="1" dirty="0"/>
          </a:p>
        </p:txBody>
      </p:sp>
      <p:sp>
        <p:nvSpPr>
          <p:cNvPr id="7" name="Rectangle: Rounded Corners 6">
            <a:extLst>
              <a:ext uri="{FF2B5EF4-FFF2-40B4-BE49-F238E27FC236}">
                <a16:creationId xmlns:a16="http://schemas.microsoft.com/office/drawing/2014/main" id="{D5DB1C29-CAD7-C6CD-260B-A8A9DD4CB6DA}"/>
              </a:ext>
            </a:extLst>
          </p:cNvPr>
          <p:cNvSpPr/>
          <p:nvPr/>
        </p:nvSpPr>
        <p:spPr>
          <a:xfrm>
            <a:off x="1909481" y="6105533"/>
            <a:ext cx="1541931" cy="25492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Tree>
    <p:extLst>
      <p:ext uri="{BB962C8B-B14F-4D97-AF65-F5344CB8AC3E}">
        <p14:creationId xmlns:p14="http://schemas.microsoft.com/office/powerpoint/2010/main" val="121378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2"/>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7</a:t>
            </a:fld>
            <a:endParaRPr lang="en-US" b="1" dirty="0"/>
          </a:p>
        </p:txBody>
      </p:sp>
      <p:sp>
        <p:nvSpPr>
          <p:cNvPr id="8" name="Title 1">
            <a:extLst>
              <a:ext uri="{FF2B5EF4-FFF2-40B4-BE49-F238E27FC236}">
                <a16:creationId xmlns:a16="http://schemas.microsoft.com/office/drawing/2014/main" id="{4139F204-86AD-4F43-92F9-A02E53060386}"/>
              </a:ext>
            </a:extLst>
          </p:cNvPr>
          <p:cNvSpPr>
            <a:spLocks noGrp="1"/>
          </p:cNvSpPr>
          <p:nvPr>
            <p:ph type="title"/>
          </p:nvPr>
        </p:nvSpPr>
        <p:spPr>
          <a:xfrm>
            <a:off x="565582" y="968607"/>
            <a:ext cx="11174186" cy="590931"/>
          </a:xfrm>
        </p:spPr>
        <p:txBody>
          <a:bodyPr>
            <a:normAutofit fontScale="90000"/>
          </a:bodyPr>
          <a:lstStyle/>
          <a:p>
            <a:r>
              <a:rPr lang="en-US" dirty="0"/>
              <a:t>Rate Setting Objectives </a:t>
            </a:r>
            <a:br>
              <a:rPr lang="en-US" dirty="0"/>
            </a:br>
            <a:br>
              <a:rPr lang="en-US" dirty="0"/>
            </a:br>
            <a:r>
              <a:rPr lang="en-US" sz="2700" b="0" dirty="0"/>
              <a:t>In keeping with Windsor’s commitment to be efficient, reliable and accountable, this study had the following objectives:</a:t>
            </a:r>
          </a:p>
        </p:txBody>
      </p:sp>
      <p:sp>
        <p:nvSpPr>
          <p:cNvPr id="6" name="Title 1">
            <a:extLst>
              <a:ext uri="{FF2B5EF4-FFF2-40B4-BE49-F238E27FC236}">
                <a16:creationId xmlns:a16="http://schemas.microsoft.com/office/drawing/2014/main" id="{DF0E6833-B666-43C8-8478-CE602662250A}"/>
              </a:ext>
            </a:extLst>
          </p:cNvPr>
          <p:cNvSpPr txBox="1">
            <a:spLocks/>
          </p:cNvSpPr>
          <p:nvPr/>
        </p:nvSpPr>
        <p:spPr>
          <a:xfrm>
            <a:off x="2409016" y="2536009"/>
            <a:ext cx="7790061" cy="3261890"/>
          </a:xfrm>
          <a:prstGeom prst="rect">
            <a:avLst/>
          </a:prstGeom>
        </p:spPr>
        <p:txBody>
          <a:bodyPr vert="horz" wrap="square" lIns="91440" tIns="45720" rIns="91440" bIns="45720" rtlCol="0" anchor="t" anchorCtr="0">
            <a:normAutofit fontScale="97500"/>
          </a:bodyPr>
          <a:lstStyle>
            <a:lvl1pPr algn="l" defTabSz="914400" rtl="0" eaLnBrk="1" latinLnBrk="0" hangingPunct="1">
              <a:lnSpc>
                <a:spcPct val="90000"/>
              </a:lnSpc>
              <a:spcBef>
                <a:spcPct val="0"/>
              </a:spcBef>
              <a:buNone/>
              <a:defRPr lang="en-GB" sz="3600" b="1" kern="1200" spc="-60" baseline="0">
                <a:solidFill>
                  <a:schemeClr val="tx1"/>
                </a:solidFill>
                <a:latin typeface="+mj-lt"/>
                <a:ea typeface="+mj-ea"/>
                <a:cs typeface="+mj-cs"/>
              </a:defRPr>
            </a:lvl1pPr>
          </a:lstStyle>
          <a:p>
            <a:pPr marL="457200" indent="-457200">
              <a:lnSpc>
                <a:spcPct val="140000"/>
              </a:lnSpc>
              <a:buFont typeface="Wingdings" pitchFamily="2" charset="2"/>
              <a:buChar char="v"/>
            </a:pPr>
            <a:r>
              <a:rPr lang="en-US" sz="2900" b="0" dirty="0"/>
              <a:t>Legal compliance</a:t>
            </a:r>
          </a:p>
          <a:p>
            <a:pPr marL="457200" indent="-457200">
              <a:lnSpc>
                <a:spcPct val="140000"/>
              </a:lnSpc>
              <a:buFont typeface="Wingdings" pitchFamily="2" charset="2"/>
              <a:buChar char="v"/>
            </a:pPr>
            <a:r>
              <a:rPr lang="en-US" sz="2900" b="0" dirty="0"/>
              <a:t>Financial sufficiency and sustainability</a:t>
            </a:r>
          </a:p>
          <a:p>
            <a:pPr marL="457200" indent="-457200">
              <a:lnSpc>
                <a:spcPct val="140000"/>
              </a:lnSpc>
              <a:buFont typeface="Wingdings" pitchFamily="2" charset="2"/>
              <a:buChar char="v"/>
            </a:pPr>
            <a:r>
              <a:rPr lang="en-US" sz="2900" b="0" dirty="0"/>
              <a:t>Minimize rate increases</a:t>
            </a:r>
          </a:p>
          <a:p>
            <a:pPr marL="457200" indent="-457200">
              <a:lnSpc>
                <a:spcPct val="140000"/>
              </a:lnSpc>
              <a:buFont typeface="Wingdings" pitchFamily="2" charset="2"/>
              <a:buChar char="v"/>
            </a:pPr>
            <a:r>
              <a:rPr lang="en-US" sz="2900" b="0" dirty="0"/>
              <a:t>Public understanding</a:t>
            </a:r>
            <a:endParaRPr lang="en-US" sz="3200" b="0" dirty="0"/>
          </a:p>
          <a:p>
            <a:pPr marL="457200" indent="-457200">
              <a:lnSpc>
                <a:spcPct val="140000"/>
              </a:lnSpc>
              <a:buFont typeface="Wingdings" pitchFamily="2" charset="2"/>
              <a:buChar char="v"/>
            </a:pPr>
            <a:r>
              <a:rPr lang="en-US" sz="2900" b="0" dirty="0"/>
              <a:t>Affordability</a:t>
            </a:r>
          </a:p>
        </p:txBody>
      </p:sp>
    </p:spTree>
    <p:extLst>
      <p:ext uri="{BB962C8B-B14F-4D97-AF65-F5344CB8AC3E}">
        <p14:creationId xmlns:p14="http://schemas.microsoft.com/office/powerpoint/2010/main" val="1220576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2">
            <a:extLst>
              <a:ext uri="{FF2B5EF4-FFF2-40B4-BE49-F238E27FC236}">
                <a16:creationId xmlns:a16="http://schemas.microsoft.com/office/drawing/2014/main" id="{A5B8AE28-4DF1-4F6F-8C92-38860F3FFD75}"/>
              </a:ext>
            </a:extLst>
          </p:cNvPr>
          <p:cNvSpPr txBox="1">
            <a:spLocks/>
          </p:cNvSpPr>
          <p:nvPr/>
        </p:nvSpPr>
        <p:spPr>
          <a:xfrm>
            <a:off x="11419367" y="6324600"/>
            <a:ext cx="530195"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8</a:t>
            </a:fld>
            <a:endParaRPr lang="en-US" b="1" dirty="0"/>
          </a:p>
        </p:txBody>
      </p:sp>
      <p:sp>
        <p:nvSpPr>
          <p:cNvPr id="4" name="Title 1">
            <a:extLst>
              <a:ext uri="{FF2B5EF4-FFF2-40B4-BE49-F238E27FC236}">
                <a16:creationId xmlns:a16="http://schemas.microsoft.com/office/drawing/2014/main" id="{5C8A2EF8-C118-4F31-9CEB-5922BD265A6C}"/>
              </a:ext>
            </a:extLst>
          </p:cNvPr>
          <p:cNvSpPr>
            <a:spLocks noGrp="1"/>
          </p:cNvSpPr>
          <p:nvPr>
            <p:ph type="title"/>
          </p:nvPr>
        </p:nvSpPr>
        <p:spPr>
          <a:xfrm>
            <a:off x="411063" y="898525"/>
            <a:ext cx="11174186" cy="590931"/>
          </a:xfrm>
        </p:spPr>
        <p:txBody>
          <a:bodyPr>
            <a:noAutofit/>
          </a:bodyPr>
          <a:lstStyle/>
          <a:p>
            <a:r>
              <a:rPr lang="en-US" dirty="0">
                <a:latin typeface="Century Gothic" pitchFamily="34" charset="0"/>
              </a:rPr>
              <a:t>Legal Requirements </a:t>
            </a:r>
            <a:br>
              <a:rPr lang="en-US" dirty="0">
                <a:latin typeface="Century Gothic" pitchFamily="34" charset="0"/>
              </a:rPr>
            </a:br>
            <a:r>
              <a:rPr lang="en-US" b="0" dirty="0">
                <a:latin typeface="Century Gothic" pitchFamily="34" charset="0"/>
              </a:rPr>
              <a:t>for Setting Water &amp; Wastewater Rates In California</a:t>
            </a:r>
          </a:p>
        </p:txBody>
      </p:sp>
      <p:sp>
        <p:nvSpPr>
          <p:cNvPr id="8" name="Content Placeholder 2">
            <a:extLst>
              <a:ext uri="{FF2B5EF4-FFF2-40B4-BE49-F238E27FC236}">
                <a16:creationId xmlns:a16="http://schemas.microsoft.com/office/drawing/2014/main" id="{808D0645-D713-4607-8FA2-BAA2A5E93BF1}"/>
              </a:ext>
            </a:extLst>
          </p:cNvPr>
          <p:cNvSpPr>
            <a:spLocks noGrp="1"/>
          </p:cNvSpPr>
          <p:nvPr>
            <p:ph idx="1"/>
          </p:nvPr>
        </p:nvSpPr>
        <p:spPr>
          <a:xfrm>
            <a:off x="511334" y="2041525"/>
            <a:ext cx="10222869" cy="3872892"/>
          </a:xfrm>
        </p:spPr>
        <p:txBody>
          <a:bodyPr>
            <a:normAutofit/>
          </a:bodyPr>
          <a:lstStyle/>
          <a:p>
            <a:pPr marL="0" indent="0">
              <a:buNone/>
            </a:pPr>
            <a:r>
              <a:rPr lang="en-US" sz="2400" dirty="0"/>
              <a:t>Proposition 218 (Article XIIID, Section 6 of California Constitution)</a:t>
            </a:r>
          </a:p>
          <a:p>
            <a:pPr lvl="1"/>
            <a:r>
              <a:rPr lang="en-US" sz="2000" dirty="0"/>
              <a:t>Revenues shall not exceed funds required to provide service; nor used for another purpose</a:t>
            </a:r>
          </a:p>
          <a:p>
            <a:pPr lvl="1"/>
            <a:r>
              <a:rPr lang="en-US" sz="2000" dirty="0"/>
              <a:t>Amount shall not exceed the proportional cost of the service attributable to the parcel</a:t>
            </a:r>
          </a:p>
          <a:p>
            <a:pPr lvl="1"/>
            <a:r>
              <a:rPr lang="en-US" sz="2000" dirty="0"/>
              <a:t>Service must be actually used or immediately available</a:t>
            </a:r>
          </a:p>
          <a:p>
            <a:pPr lvl="1"/>
            <a:r>
              <a:rPr lang="en-US" sz="2000" dirty="0"/>
              <a:t>Approval process includes 45-day notice, public hearing, and written majority protest.  Does not require a voting process (unlike taxes).</a:t>
            </a:r>
          </a:p>
          <a:p>
            <a:pPr lvl="1"/>
            <a:endParaRPr lang="en-US" sz="2000" b="1" dirty="0"/>
          </a:p>
        </p:txBody>
      </p:sp>
    </p:spTree>
    <p:extLst>
      <p:ext uri="{BB962C8B-B14F-4D97-AF65-F5344CB8AC3E}">
        <p14:creationId xmlns:p14="http://schemas.microsoft.com/office/powerpoint/2010/main" val="2075036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504" y="404693"/>
            <a:ext cx="11174186" cy="590931"/>
          </a:xfrm>
        </p:spPr>
        <p:txBody>
          <a:bodyPr>
            <a:noAutofit/>
          </a:bodyPr>
          <a:lstStyle/>
          <a:p>
            <a:r>
              <a:rPr lang="en-US" dirty="0">
                <a:latin typeface="Century Gothic" pitchFamily="34" charset="0"/>
              </a:rPr>
              <a:t>Rate Study Overview</a:t>
            </a:r>
          </a:p>
        </p:txBody>
      </p:sp>
      <p:sp>
        <p:nvSpPr>
          <p:cNvPr id="5" name="TextBox 4"/>
          <p:cNvSpPr txBox="1"/>
          <p:nvPr/>
        </p:nvSpPr>
        <p:spPr>
          <a:xfrm>
            <a:off x="6096000" y="1696328"/>
            <a:ext cx="5989629" cy="1200329"/>
          </a:xfrm>
          <a:prstGeom prst="rect">
            <a:avLst/>
          </a:prstGeom>
          <a:noFill/>
        </p:spPr>
        <p:txBody>
          <a:bodyPr wrap="square" rtlCol="0">
            <a:spAutoFit/>
          </a:bodyPr>
          <a:lstStyle/>
          <a:p>
            <a:r>
              <a:rPr lang="en-US" dirty="0"/>
              <a:t>Compare the revenues of the water and wastewater utilities to their  expenses in multi-year </a:t>
            </a:r>
            <a:r>
              <a:rPr lang="en-US" b="1" i="1" dirty="0"/>
              <a:t>financial plans </a:t>
            </a:r>
            <a:r>
              <a:rPr lang="en-US" dirty="0"/>
              <a:t>to determine the overall level of annual rate adjustments</a:t>
            </a:r>
          </a:p>
        </p:txBody>
      </p:sp>
      <p:sp>
        <p:nvSpPr>
          <p:cNvPr id="6" name="TextBox 5"/>
          <p:cNvSpPr txBox="1"/>
          <p:nvPr/>
        </p:nvSpPr>
        <p:spPr>
          <a:xfrm>
            <a:off x="6126248" y="3289817"/>
            <a:ext cx="5788854" cy="923330"/>
          </a:xfrm>
          <a:prstGeom prst="rect">
            <a:avLst/>
          </a:prstGeom>
          <a:noFill/>
        </p:spPr>
        <p:txBody>
          <a:bodyPr wrap="square" rtlCol="0">
            <a:spAutoFit/>
          </a:bodyPr>
          <a:lstStyle/>
          <a:p>
            <a:r>
              <a:rPr lang="en-US" dirty="0"/>
              <a:t>Proportionately allocate revenue requirements between the various customer classes based on service and demand requirements</a:t>
            </a:r>
          </a:p>
        </p:txBody>
      </p:sp>
      <p:sp>
        <p:nvSpPr>
          <p:cNvPr id="7" name="TextBox 6"/>
          <p:cNvSpPr txBox="1"/>
          <p:nvPr/>
        </p:nvSpPr>
        <p:spPr>
          <a:xfrm>
            <a:off x="6126248" y="4977426"/>
            <a:ext cx="5412545" cy="1200329"/>
          </a:xfrm>
          <a:prstGeom prst="rect">
            <a:avLst/>
          </a:prstGeom>
          <a:noFill/>
        </p:spPr>
        <p:txBody>
          <a:bodyPr wrap="square" rtlCol="0">
            <a:spAutoFit/>
          </a:bodyPr>
          <a:lstStyle/>
          <a:p>
            <a:r>
              <a:rPr lang="en-US" dirty="0"/>
              <a:t>Design water and water reclamation rates to recover the revenue requirement from each customer class and meet other rate setting objectives</a:t>
            </a:r>
          </a:p>
        </p:txBody>
      </p:sp>
      <p:graphicFrame>
        <p:nvGraphicFramePr>
          <p:cNvPr id="4" name="Diagram 3"/>
          <p:cNvGraphicFramePr/>
          <p:nvPr/>
        </p:nvGraphicFramePr>
        <p:xfrm>
          <a:off x="898586" y="1794482"/>
          <a:ext cx="4993431" cy="419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Slide Number Placeholder 2">
            <a:extLst>
              <a:ext uri="{FF2B5EF4-FFF2-40B4-BE49-F238E27FC236}">
                <a16:creationId xmlns:a16="http://schemas.microsoft.com/office/drawing/2014/main" id="{0D269C15-C10F-4C7B-AD02-B71D62B5E0A9}"/>
              </a:ext>
            </a:extLst>
          </p:cNvPr>
          <p:cNvSpPr txBox="1">
            <a:spLocks/>
          </p:cNvSpPr>
          <p:nvPr/>
        </p:nvSpPr>
        <p:spPr>
          <a:xfrm>
            <a:off x="11588689" y="6324600"/>
            <a:ext cx="496939"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9</a:t>
            </a:fld>
            <a:endParaRPr lang="en-US" b="1" dirty="0"/>
          </a:p>
        </p:txBody>
      </p:sp>
    </p:spTree>
    <p:extLst>
      <p:ext uri="{BB962C8B-B14F-4D97-AF65-F5344CB8AC3E}">
        <p14:creationId xmlns:p14="http://schemas.microsoft.com/office/powerpoint/2010/main" val="1957855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2"/>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10</a:t>
            </a:fld>
            <a:endParaRPr lang="en-US" b="1" dirty="0"/>
          </a:p>
        </p:txBody>
      </p:sp>
      <p:sp>
        <p:nvSpPr>
          <p:cNvPr id="8" name="Title 1">
            <a:extLst>
              <a:ext uri="{FF2B5EF4-FFF2-40B4-BE49-F238E27FC236}">
                <a16:creationId xmlns:a16="http://schemas.microsoft.com/office/drawing/2014/main" id="{4139F204-86AD-4F43-92F9-A02E53060386}"/>
              </a:ext>
            </a:extLst>
          </p:cNvPr>
          <p:cNvSpPr>
            <a:spLocks noGrp="1"/>
          </p:cNvSpPr>
          <p:nvPr>
            <p:ph type="title"/>
          </p:nvPr>
        </p:nvSpPr>
        <p:spPr/>
        <p:txBody>
          <a:bodyPr>
            <a:normAutofit/>
          </a:bodyPr>
          <a:lstStyle/>
          <a:p>
            <a:r>
              <a:rPr lang="en-US" dirty="0"/>
              <a:t>Primary Model Assumptions</a:t>
            </a:r>
            <a:endParaRPr lang="en-US" b="0" dirty="0"/>
          </a:p>
        </p:txBody>
      </p:sp>
      <p:sp>
        <p:nvSpPr>
          <p:cNvPr id="6" name="Title 1">
            <a:extLst>
              <a:ext uri="{FF2B5EF4-FFF2-40B4-BE49-F238E27FC236}">
                <a16:creationId xmlns:a16="http://schemas.microsoft.com/office/drawing/2014/main" id="{DF0E6833-B666-43C8-8478-CE602662250A}"/>
              </a:ext>
            </a:extLst>
          </p:cNvPr>
          <p:cNvSpPr txBox="1">
            <a:spLocks/>
          </p:cNvSpPr>
          <p:nvPr/>
        </p:nvSpPr>
        <p:spPr>
          <a:xfrm>
            <a:off x="914397" y="1613645"/>
            <a:ext cx="11044521" cy="4679579"/>
          </a:xfrm>
          <a:prstGeom prst="rect">
            <a:avLst/>
          </a:prstGeom>
        </p:spPr>
        <p:txBody>
          <a:bodyPr vert="horz" wrap="square" lIns="91440" tIns="45720" rIns="91440" bIns="45720" rtlCol="0" anchor="t" anchorCtr="0">
            <a:normAutofit fontScale="90000"/>
          </a:bodyPr>
          <a:lstStyle>
            <a:lvl1pPr algn="l" defTabSz="914400" rtl="0" eaLnBrk="1" latinLnBrk="0" hangingPunct="1">
              <a:lnSpc>
                <a:spcPct val="90000"/>
              </a:lnSpc>
              <a:spcBef>
                <a:spcPct val="0"/>
              </a:spcBef>
              <a:buNone/>
              <a:defRPr lang="en-GB" sz="3600" b="1" kern="1200" spc="-60" baseline="0">
                <a:solidFill>
                  <a:schemeClr val="tx1"/>
                </a:solidFill>
                <a:latin typeface="+mj-lt"/>
                <a:ea typeface="+mj-ea"/>
                <a:cs typeface="+mj-cs"/>
              </a:defRPr>
            </a:lvl1pPr>
          </a:lstStyle>
          <a:p>
            <a:pPr marL="342900" indent="-342900">
              <a:lnSpc>
                <a:spcPct val="140000"/>
              </a:lnSpc>
              <a:buFont typeface="Wingdings" pitchFamily="2" charset="2"/>
              <a:buChar char="ü"/>
            </a:pPr>
            <a:r>
              <a:rPr lang="en-US" sz="2000" b="0" dirty="0"/>
              <a:t>Annual inflation factors (starting in FY 24/25):</a:t>
            </a:r>
          </a:p>
          <a:p>
            <a:pPr marL="800100" lvl="1" indent="-342900">
              <a:lnSpc>
                <a:spcPct val="140000"/>
              </a:lnSpc>
              <a:buFont typeface="Wingdings" pitchFamily="2" charset="2"/>
              <a:buChar char="Ø"/>
            </a:pPr>
            <a:r>
              <a:rPr lang="en-US" sz="2000" dirty="0"/>
              <a:t>Biosolids processing costs at 40% and then 10% thereafter (and then eliminated in 2029)</a:t>
            </a:r>
          </a:p>
          <a:p>
            <a:pPr marL="800100" lvl="1" indent="-342900">
              <a:lnSpc>
                <a:spcPct val="140000"/>
              </a:lnSpc>
              <a:buFont typeface="Wingdings" pitchFamily="2" charset="2"/>
              <a:buChar char="Ø"/>
            </a:pPr>
            <a:r>
              <a:rPr lang="en-US" sz="2000" dirty="0"/>
              <a:t>Sonoma County Water Rates at 10%, then 10.7% then 10% thereafter</a:t>
            </a:r>
          </a:p>
          <a:p>
            <a:pPr marL="800100" lvl="1" indent="-342900">
              <a:lnSpc>
                <a:spcPct val="140000"/>
              </a:lnSpc>
              <a:buFont typeface="Wingdings" pitchFamily="2" charset="2"/>
              <a:buChar char="Ø"/>
            </a:pPr>
            <a:r>
              <a:rPr lang="en-US" sz="2000" dirty="0"/>
              <a:t>Utilities at 20% for one year and then 8% thereafter</a:t>
            </a:r>
          </a:p>
          <a:p>
            <a:pPr marL="800100" lvl="1" indent="-342900">
              <a:lnSpc>
                <a:spcPct val="140000"/>
              </a:lnSpc>
              <a:buFont typeface="Wingdings" pitchFamily="2" charset="2"/>
              <a:buChar char="Ø"/>
            </a:pPr>
            <a:r>
              <a:rPr lang="en-US" sz="2000" dirty="0"/>
              <a:t>Russian River Diversion Rates at 6% per year</a:t>
            </a:r>
          </a:p>
          <a:p>
            <a:pPr marL="800100" lvl="1" indent="-342900">
              <a:lnSpc>
                <a:spcPct val="140000"/>
              </a:lnSpc>
              <a:buFont typeface="Wingdings" pitchFamily="2" charset="2"/>
              <a:buChar char="Ø"/>
            </a:pPr>
            <a:r>
              <a:rPr lang="en-US" sz="2000" dirty="0"/>
              <a:t>Salary &amp; Benefit costs at 3.25%, 6% and then 3% thereafter</a:t>
            </a:r>
          </a:p>
          <a:p>
            <a:pPr marL="800100" lvl="1" indent="-342900">
              <a:lnSpc>
                <a:spcPct val="140000"/>
              </a:lnSpc>
              <a:buFont typeface="Wingdings" pitchFamily="2" charset="2"/>
              <a:buChar char="Ø"/>
            </a:pPr>
            <a:r>
              <a:rPr lang="en-US" sz="2000" b="0" dirty="0"/>
              <a:t>General and construction at 3.0% per year</a:t>
            </a:r>
          </a:p>
          <a:p>
            <a:pPr marL="342900" indent="-342900">
              <a:lnSpc>
                <a:spcPct val="140000"/>
              </a:lnSpc>
              <a:buFont typeface="Wingdings" pitchFamily="2" charset="2"/>
              <a:buChar char="ü"/>
            </a:pPr>
            <a:endParaRPr lang="en-US" sz="2000" b="0" dirty="0"/>
          </a:p>
          <a:p>
            <a:pPr marL="342900" indent="-342900">
              <a:lnSpc>
                <a:spcPct val="140000"/>
              </a:lnSpc>
              <a:buFont typeface="Wingdings" pitchFamily="2" charset="2"/>
              <a:buChar char="ü"/>
            </a:pPr>
            <a:r>
              <a:rPr lang="en-US" sz="2000" b="0" dirty="0"/>
              <a:t>Interest earnings on reserve balances at 1.0% per year</a:t>
            </a:r>
          </a:p>
          <a:p>
            <a:pPr marL="342900" indent="-342900">
              <a:lnSpc>
                <a:spcPct val="140000"/>
              </a:lnSpc>
              <a:buFont typeface="Wingdings" pitchFamily="2" charset="2"/>
              <a:buChar char="ü"/>
            </a:pPr>
            <a:r>
              <a:rPr lang="en-US" sz="2000" b="0" dirty="0"/>
              <a:t>Growth at 0.9% per year</a:t>
            </a:r>
          </a:p>
          <a:p>
            <a:pPr marL="342900" indent="-342900">
              <a:lnSpc>
                <a:spcPct val="140000"/>
              </a:lnSpc>
              <a:buFont typeface="Wingdings" pitchFamily="2" charset="2"/>
              <a:buChar char="ü"/>
            </a:pPr>
            <a:r>
              <a:rPr lang="en-US" sz="2000" b="0" dirty="0"/>
              <a:t>Stable per capita water demand</a:t>
            </a:r>
          </a:p>
        </p:txBody>
      </p:sp>
    </p:spTree>
    <p:extLst>
      <p:ext uri="{BB962C8B-B14F-4D97-AF65-F5344CB8AC3E}">
        <p14:creationId xmlns:p14="http://schemas.microsoft.com/office/powerpoint/2010/main" val="22495554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784F1D0-1F57-AA4C-A974-E57B1850D5C3}"/>
              </a:ext>
            </a:extLst>
          </p:cNvPr>
          <p:cNvSpPr>
            <a:spLocks noGrp="1"/>
          </p:cNvSpPr>
          <p:nvPr>
            <p:ph type="title"/>
          </p:nvPr>
        </p:nvSpPr>
        <p:spPr>
          <a:xfrm>
            <a:off x="594940" y="333251"/>
            <a:ext cx="11174186" cy="1089529"/>
          </a:xfrm>
        </p:spPr>
        <p:txBody>
          <a:bodyPr/>
          <a:lstStyle/>
          <a:p>
            <a:r>
              <a:rPr lang="en-US" dirty="0"/>
              <a:t>Water and Wastewater</a:t>
            </a:r>
            <a:br>
              <a:rPr lang="en-US" dirty="0"/>
            </a:br>
            <a:r>
              <a:rPr lang="en-US" dirty="0"/>
              <a:t>Fund Structure and Cash Flows</a:t>
            </a:r>
          </a:p>
        </p:txBody>
      </p:sp>
      <p:sp>
        <p:nvSpPr>
          <p:cNvPr id="3" name="Slide Number Placeholder 2">
            <a:extLst>
              <a:ext uri="{FF2B5EF4-FFF2-40B4-BE49-F238E27FC236}">
                <a16:creationId xmlns:a16="http://schemas.microsoft.com/office/drawing/2014/main" id="{F60FCF46-1CB4-4598-BD72-84FC250D83F2}"/>
              </a:ext>
            </a:extLst>
          </p:cNvPr>
          <p:cNvSpPr txBox="1">
            <a:spLocks/>
          </p:cNvSpPr>
          <p:nvPr/>
        </p:nvSpPr>
        <p:spPr>
          <a:xfrm>
            <a:off x="11588690" y="6324600"/>
            <a:ext cx="360872"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11</a:t>
            </a:fld>
            <a:endParaRPr lang="en-US" b="1" dirty="0"/>
          </a:p>
        </p:txBody>
      </p:sp>
      <p:sp>
        <p:nvSpPr>
          <p:cNvPr id="6" name="TextBox 5">
            <a:extLst>
              <a:ext uri="{FF2B5EF4-FFF2-40B4-BE49-F238E27FC236}">
                <a16:creationId xmlns:a16="http://schemas.microsoft.com/office/drawing/2014/main" id="{40A4FD62-BAB3-F153-2308-CC3544FDF087}"/>
              </a:ext>
            </a:extLst>
          </p:cNvPr>
          <p:cNvSpPr txBox="1"/>
          <p:nvPr/>
        </p:nvSpPr>
        <p:spPr>
          <a:xfrm>
            <a:off x="4068616" y="1894583"/>
            <a:ext cx="3380509" cy="1477328"/>
          </a:xfrm>
          <a:prstGeom prst="rect">
            <a:avLst/>
          </a:prstGeom>
          <a:solidFill>
            <a:schemeClr val="accent1">
              <a:lumMod val="40000"/>
              <a:lumOff val="60000"/>
            </a:schemeClr>
          </a:solidFill>
          <a:ln w="22225">
            <a:solidFill>
              <a:schemeClr val="tx1"/>
            </a:solidFill>
          </a:ln>
        </p:spPr>
        <p:txBody>
          <a:bodyPr wrap="square" rtlCol="0">
            <a:spAutoFit/>
          </a:bodyPr>
          <a:lstStyle/>
          <a:p>
            <a:pPr algn="ctr"/>
            <a:endParaRPr lang="en-US" sz="900" b="1" dirty="0"/>
          </a:p>
          <a:p>
            <a:pPr algn="ctr"/>
            <a:endParaRPr lang="en-US" sz="1200" b="1" dirty="0"/>
          </a:p>
          <a:p>
            <a:pPr algn="ctr"/>
            <a:endParaRPr lang="en-US" sz="1200" b="1" dirty="0"/>
          </a:p>
          <a:p>
            <a:pPr algn="ctr"/>
            <a:r>
              <a:rPr lang="en-US" b="1" dirty="0"/>
              <a:t>Operating Fund</a:t>
            </a:r>
          </a:p>
          <a:p>
            <a:pPr algn="ctr"/>
            <a:endParaRPr lang="en-US" sz="1050" b="1" dirty="0"/>
          </a:p>
          <a:p>
            <a:pPr algn="ctr"/>
            <a:endParaRPr lang="en-US" sz="1050" b="1" dirty="0"/>
          </a:p>
          <a:p>
            <a:pPr algn="ctr"/>
            <a:endParaRPr lang="en-US" b="1" dirty="0"/>
          </a:p>
        </p:txBody>
      </p:sp>
      <p:sp>
        <p:nvSpPr>
          <p:cNvPr id="9" name="TextBox 8">
            <a:extLst>
              <a:ext uri="{FF2B5EF4-FFF2-40B4-BE49-F238E27FC236}">
                <a16:creationId xmlns:a16="http://schemas.microsoft.com/office/drawing/2014/main" id="{6F49DCC0-8B50-22D2-FC66-3FD3C18D9FAF}"/>
              </a:ext>
            </a:extLst>
          </p:cNvPr>
          <p:cNvSpPr txBox="1"/>
          <p:nvPr/>
        </p:nvSpPr>
        <p:spPr>
          <a:xfrm>
            <a:off x="4068616" y="5167195"/>
            <a:ext cx="3380509" cy="615553"/>
          </a:xfrm>
          <a:prstGeom prst="rect">
            <a:avLst/>
          </a:prstGeom>
          <a:solidFill>
            <a:schemeClr val="accent1">
              <a:lumMod val="40000"/>
              <a:lumOff val="60000"/>
            </a:schemeClr>
          </a:solidFill>
          <a:ln w="22225">
            <a:solidFill>
              <a:schemeClr val="tx1"/>
            </a:solidFill>
          </a:ln>
        </p:spPr>
        <p:txBody>
          <a:bodyPr wrap="square" rtlCol="0">
            <a:spAutoFit/>
          </a:bodyPr>
          <a:lstStyle/>
          <a:p>
            <a:pPr algn="ctr"/>
            <a:endParaRPr lang="en-US" sz="900" b="1" dirty="0"/>
          </a:p>
          <a:p>
            <a:pPr algn="ctr"/>
            <a:r>
              <a:rPr lang="en-US" b="1" dirty="0"/>
              <a:t>Rate Stabilization</a:t>
            </a:r>
          </a:p>
          <a:p>
            <a:pPr algn="ctr"/>
            <a:endParaRPr lang="en-US" sz="700" dirty="0"/>
          </a:p>
        </p:txBody>
      </p:sp>
      <p:sp>
        <p:nvSpPr>
          <p:cNvPr id="10" name="TextBox 9">
            <a:extLst>
              <a:ext uri="{FF2B5EF4-FFF2-40B4-BE49-F238E27FC236}">
                <a16:creationId xmlns:a16="http://schemas.microsoft.com/office/drawing/2014/main" id="{B3E352CF-F19D-82B1-9616-C2C1CB7C495D}"/>
              </a:ext>
            </a:extLst>
          </p:cNvPr>
          <p:cNvSpPr txBox="1"/>
          <p:nvPr/>
        </p:nvSpPr>
        <p:spPr>
          <a:xfrm>
            <a:off x="8102998" y="1960891"/>
            <a:ext cx="2761673" cy="892552"/>
          </a:xfrm>
          <a:prstGeom prst="rect">
            <a:avLst/>
          </a:prstGeom>
          <a:solidFill>
            <a:schemeClr val="accent4">
              <a:lumMod val="50000"/>
            </a:schemeClr>
          </a:solidFill>
          <a:ln w="22225">
            <a:solidFill>
              <a:schemeClr val="tx1"/>
            </a:solidFill>
          </a:ln>
        </p:spPr>
        <p:txBody>
          <a:bodyPr wrap="square" rtlCol="0">
            <a:spAutoFit/>
          </a:bodyPr>
          <a:lstStyle/>
          <a:p>
            <a:pPr algn="ctr"/>
            <a:endParaRPr lang="en-US" sz="900" b="1" dirty="0"/>
          </a:p>
          <a:p>
            <a:pPr algn="ctr"/>
            <a:r>
              <a:rPr lang="en-US" b="1" dirty="0">
                <a:solidFill>
                  <a:schemeClr val="bg1"/>
                </a:solidFill>
              </a:rPr>
              <a:t>Operations and Maintenance</a:t>
            </a:r>
          </a:p>
          <a:p>
            <a:pPr algn="ctr"/>
            <a:endParaRPr lang="en-US" sz="700" dirty="0"/>
          </a:p>
        </p:txBody>
      </p:sp>
      <p:sp>
        <p:nvSpPr>
          <p:cNvPr id="11" name="TextBox 10">
            <a:extLst>
              <a:ext uri="{FF2B5EF4-FFF2-40B4-BE49-F238E27FC236}">
                <a16:creationId xmlns:a16="http://schemas.microsoft.com/office/drawing/2014/main" id="{FAA8CC7D-EA37-BDD3-CB8C-EBCB5E8F38BF}"/>
              </a:ext>
            </a:extLst>
          </p:cNvPr>
          <p:cNvSpPr txBox="1"/>
          <p:nvPr/>
        </p:nvSpPr>
        <p:spPr>
          <a:xfrm>
            <a:off x="8111962" y="2934441"/>
            <a:ext cx="2761674" cy="369332"/>
          </a:xfrm>
          <a:prstGeom prst="rect">
            <a:avLst/>
          </a:prstGeom>
          <a:solidFill>
            <a:schemeClr val="accent4">
              <a:lumMod val="75000"/>
            </a:schemeClr>
          </a:solidFill>
          <a:ln w="22225">
            <a:solidFill>
              <a:schemeClr val="tx1"/>
            </a:solidFill>
          </a:ln>
        </p:spPr>
        <p:txBody>
          <a:bodyPr wrap="square" rtlCol="0">
            <a:spAutoFit/>
          </a:bodyPr>
          <a:lstStyle/>
          <a:p>
            <a:pPr algn="ctr"/>
            <a:r>
              <a:rPr lang="en-US" b="1" dirty="0">
                <a:solidFill>
                  <a:schemeClr val="bg1"/>
                </a:solidFill>
              </a:rPr>
              <a:t>Debt Service</a:t>
            </a:r>
          </a:p>
        </p:txBody>
      </p:sp>
      <p:sp>
        <p:nvSpPr>
          <p:cNvPr id="12" name="TextBox 11">
            <a:extLst>
              <a:ext uri="{FF2B5EF4-FFF2-40B4-BE49-F238E27FC236}">
                <a16:creationId xmlns:a16="http://schemas.microsoft.com/office/drawing/2014/main" id="{6917B78E-F714-2EB5-FB63-045157266992}"/>
              </a:ext>
            </a:extLst>
          </p:cNvPr>
          <p:cNvSpPr txBox="1"/>
          <p:nvPr/>
        </p:nvSpPr>
        <p:spPr>
          <a:xfrm>
            <a:off x="8120927" y="3940171"/>
            <a:ext cx="2761674" cy="615553"/>
          </a:xfrm>
          <a:prstGeom prst="rect">
            <a:avLst/>
          </a:prstGeom>
          <a:solidFill>
            <a:schemeClr val="accent4">
              <a:lumMod val="60000"/>
              <a:lumOff val="40000"/>
            </a:schemeClr>
          </a:solidFill>
          <a:ln w="22225">
            <a:solidFill>
              <a:schemeClr val="tx1"/>
            </a:solidFill>
          </a:ln>
        </p:spPr>
        <p:txBody>
          <a:bodyPr wrap="square" rtlCol="0">
            <a:spAutoFit/>
          </a:bodyPr>
          <a:lstStyle/>
          <a:p>
            <a:pPr algn="ctr"/>
            <a:endParaRPr lang="en-US" sz="900" b="1" dirty="0"/>
          </a:p>
          <a:p>
            <a:pPr algn="ctr"/>
            <a:r>
              <a:rPr lang="en-US" b="1" dirty="0"/>
              <a:t>Capital Projects</a:t>
            </a:r>
          </a:p>
          <a:p>
            <a:pPr algn="ctr"/>
            <a:endParaRPr lang="en-US" sz="700" dirty="0"/>
          </a:p>
        </p:txBody>
      </p:sp>
      <p:sp>
        <p:nvSpPr>
          <p:cNvPr id="13" name="TextBox 12">
            <a:extLst>
              <a:ext uri="{FF2B5EF4-FFF2-40B4-BE49-F238E27FC236}">
                <a16:creationId xmlns:a16="http://schemas.microsoft.com/office/drawing/2014/main" id="{5036A8E9-3A8C-2237-73FE-8CE2D29C897C}"/>
              </a:ext>
            </a:extLst>
          </p:cNvPr>
          <p:cNvSpPr txBox="1"/>
          <p:nvPr/>
        </p:nvSpPr>
        <p:spPr>
          <a:xfrm>
            <a:off x="729670" y="1741706"/>
            <a:ext cx="2641604" cy="1169551"/>
          </a:xfrm>
          <a:prstGeom prst="rect">
            <a:avLst/>
          </a:prstGeom>
          <a:solidFill>
            <a:schemeClr val="accent5"/>
          </a:solidFill>
          <a:ln w="22225">
            <a:solidFill>
              <a:schemeClr val="tx1"/>
            </a:solidFill>
          </a:ln>
        </p:spPr>
        <p:txBody>
          <a:bodyPr wrap="square" rtlCol="0">
            <a:spAutoFit/>
          </a:bodyPr>
          <a:lstStyle/>
          <a:p>
            <a:pPr algn="ctr"/>
            <a:endParaRPr lang="en-US" sz="900" b="1" dirty="0"/>
          </a:p>
          <a:p>
            <a:pPr algn="ctr"/>
            <a:endParaRPr lang="en-US" sz="900" b="1" dirty="0"/>
          </a:p>
          <a:p>
            <a:pPr algn="ctr"/>
            <a:endParaRPr lang="en-US" sz="900" b="1" dirty="0"/>
          </a:p>
          <a:p>
            <a:pPr algn="ctr"/>
            <a:r>
              <a:rPr lang="en-US" b="1" dirty="0"/>
              <a:t>User Rate Revenue</a:t>
            </a:r>
          </a:p>
          <a:p>
            <a:pPr algn="ctr"/>
            <a:endParaRPr lang="en-US" b="1" dirty="0"/>
          </a:p>
          <a:p>
            <a:pPr algn="ctr"/>
            <a:endParaRPr lang="en-US" sz="700" dirty="0"/>
          </a:p>
        </p:txBody>
      </p:sp>
      <p:sp>
        <p:nvSpPr>
          <p:cNvPr id="14" name="TextBox 13">
            <a:extLst>
              <a:ext uri="{FF2B5EF4-FFF2-40B4-BE49-F238E27FC236}">
                <a16:creationId xmlns:a16="http://schemas.microsoft.com/office/drawing/2014/main" id="{A34A4D7D-D6A6-2745-BE08-2A2BDF1D54E7}"/>
              </a:ext>
            </a:extLst>
          </p:cNvPr>
          <p:cNvSpPr txBox="1"/>
          <p:nvPr/>
        </p:nvSpPr>
        <p:spPr>
          <a:xfrm>
            <a:off x="738635" y="3013464"/>
            <a:ext cx="2641604" cy="892552"/>
          </a:xfrm>
          <a:prstGeom prst="rect">
            <a:avLst/>
          </a:prstGeom>
          <a:solidFill>
            <a:schemeClr val="accent5">
              <a:lumMod val="50000"/>
            </a:schemeClr>
          </a:solidFill>
          <a:ln w="22225">
            <a:solidFill>
              <a:schemeClr val="tx1"/>
            </a:solidFill>
          </a:ln>
        </p:spPr>
        <p:txBody>
          <a:bodyPr wrap="square" rtlCol="0">
            <a:spAutoFit/>
          </a:bodyPr>
          <a:lstStyle/>
          <a:p>
            <a:pPr algn="ctr"/>
            <a:endParaRPr lang="en-US" sz="400" b="1" dirty="0"/>
          </a:p>
          <a:p>
            <a:pPr algn="ctr"/>
            <a:r>
              <a:rPr lang="en-US" b="1" dirty="0">
                <a:solidFill>
                  <a:schemeClr val="bg1"/>
                </a:solidFill>
              </a:rPr>
              <a:t>Other Revenue </a:t>
            </a:r>
          </a:p>
          <a:p>
            <a:pPr algn="ctr"/>
            <a:r>
              <a:rPr lang="en-US" sz="1400" b="1" dirty="0">
                <a:solidFill>
                  <a:schemeClr val="bg1"/>
                </a:solidFill>
              </a:rPr>
              <a:t>e.g., fee and interest earnings</a:t>
            </a:r>
          </a:p>
          <a:p>
            <a:pPr algn="ctr"/>
            <a:endParaRPr lang="en-US" sz="200" dirty="0"/>
          </a:p>
        </p:txBody>
      </p:sp>
      <p:cxnSp>
        <p:nvCxnSpPr>
          <p:cNvPr id="17" name="Straight Arrow Connector 16">
            <a:extLst>
              <a:ext uri="{FF2B5EF4-FFF2-40B4-BE49-F238E27FC236}">
                <a16:creationId xmlns:a16="http://schemas.microsoft.com/office/drawing/2014/main" id="{8322CD31-9072-3FBB-8791-7D2695A545CE}"/>
              </a:ext>
            </a:extLst>
          </p:cNvPr>
          <p:cNvCxnSpPr/>
          <p:nvPr/>
        </p:nvCxnSpPr>
        <p:spPr>
          <a:xfrm>
            <a:off x="3371274" y="2417927"/>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5144A360-4205-881E-D66C-DA7107D42FF6}"/>
              </a:ext>
            </a:extLst>
          </p:cNvPr>
          <p:cNvCxnSpPr/>
          <p:nvPr/>
        </p:nvCxnSpPr>
        <p:spPr>
          <a:xfrm>
            <a:off x="7449125" y="3114703"/>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5BDF7A67-9570-C887-6AF2-97BA83621685}"/>
              </a:ext>
            </a:extLst>
          </p:cNvPr>
          <p:cNvCxnSpPr/>
          <p:nvPr/>
        </p:nvCxnSpPr>
        <p:spPr>
          <a:xfrm>
            <a:off x="7449125" y="2415058"/>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4BEB5C9B-F22B-974C-3D97-269BB6C5FEBA}"/>
              </a:ext>
            </a:extLst>
          </p:cNvPr>
          <p:cNvCxnSpPr/>
          <p:nvPr/>
        </p:nvCxnSpPr>
        <p:spPr>
          <a:xfrm>
            <a:off x="3384582" y="3224287"/>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2444E68A-5C33-18E2-E93B-4E71459E50BB}"/>
              </a:ext>
            </a:extLst>
          </p:cNvPr>
          <p:cNvSpPr txBox="1"/>
          <p:nvPr/>
        </p:nvSpPr>
        <p:spPr>
          <a:xfrm>
            <a:off x="4068617" y="3763200"/>
            <a:ext cx="3380509" cy="969496"/>
          </a:xfrm>
          <a:prstGeom prst="rect">
            <a:avLst/>
          </a:prstGeom>
          <a:solidFill>
            <a:schemeClr val="accent1">
              <a:lumMod val="40000"/>
              <a:lumOff val="60000"/>
            </a:schemeClr>
          </a:solidFill>
          <a:ln w="22225">
            <a:solidFill>
              <a:schemeClr val="tx1"/>
            </a:solidFill>
          </a:ln>
        </p:spPr>
        <p:txBody>
          <a:bodyPr wrap="square" rtlCol="0">
            <a:spAutoFit/>
          </a:bodyPr>
          <a:lstStyle/>
          <a:p>
            <a:pPr algn="ctr"/>
            <a:endParaRPr lang="en-US" sz="900" b="1" dirty="0"/>
          </a:p>
          <a:p>
            <a:pPr algn="ctr"/>
            <a:endParaRPr lang="en-US" sz="1200" b="1" dirty="0"/>
          </a:p>
          <a:p>
            <a:pPr algn="ctr"/>
            <a:r>
              <a:rPr lang="en-US" b="1" dirty="0"/>
              <a:t>Capital Fund</a:t>
            </a:r>
          </a:p>
          <a:p>
            <a:pPr algn="ctr"/>
            <a:endParaRPr lang="en-US" b="1" dirty="0"/>
          </a:p>
        </p:txBody>
      </p:sp>
      <p:cxnSp>
        <p:nvCxnSpPr>
          <p:cNvPr id="5" name="Straight Arrow Connector 4">
            <a:extLst>
              <a:ext uri="{FF2B5EF4-FFF2-40B4-BE49-F238E27FC236}">
                <a16:creationId xmlns:a16="http://schemas.microsoft.com/office/drawing/2014/main" id="{D71F241B-E824-3069-F324-CFFD89726BE2}"/>
              </a:ext>
            </a:extLst>
          </p:cNvPr>
          <p:cNvCxnSpPr>
            <a:cxnSpLocks/>
          </p:cNvCxnSpPr>
          <p:nvPr/>
        </p:nvCxnSpPr>
        <p:spPr>
          <a:xfrm>
            <a:off x="5758868" y="3371911"/>
            <a:ext cx="2" cy="336289"/>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a:extLst>
              <a:ext uri="{FF2B5EF4-FFF2-40B4-BE49-F238E27FC236}">
                <a16:creationId xmlns:a16="http://schemas.microsoft.com/office/drawing/2014/main" id="{92B0F65D-F523-B299-A234-0E4E3273A0FC}"/>
              </a:ext>
            </a:extLst>
          </p:cNvPr>
          <p:cNvCxnSpPr/>
          <p:nvPr/>
        </p:nvCxnSpPr>
        <p:spPr>
          <a:xfrm>
            <a:off x="7449125" y="4247947"/>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3B186776-608B-8714-07E2-8AFFDB26CBF3}"/>
              </a:ext>
            </a:extLst>
          </p:cNvPr>
          <p:cNvSpPr txBox="1"/>
          <p:nvPr/>
        </p:nvSpPr>
        <p:spPr>
          <a:xfrm>
            <a:off x="738635" y="4055275"/>
            <a:ext cx="2641604" cy="738664"/>
          </a:xfrm>
          <a:prstGeom prst="rect">
            <a:avLst/>
          </a:prstGeom>
          <a:solidFill>
            <a:schemeClr val="accent5">
              <a:lumMod val="50000"/>
            </a:schemeClr>
          </a:solidFill>
          <a:ln w="22225">
            <a:solidFill>
              <a:schemeClr val="tx1"/>
            </a:solidFill>
          </a:ln>
        </p:spPr>
        <p:txBody>
          <a:bodyPr wrap="square" rtlCol="0">
            <a:spAutoFit/>
          </a:bodyPr>
          <a:lstStyle/>
          <a:p>
            <a:pPr algn="ctr"/>
            <a:endParaRPr lang="en-US" sz="400" b="1" dirty="0"/>
          </a:p>
          <a:p>
            <a:pPr algn="ctr"/>
            <a:r>
              <a:rPr lang="en-US" b="1" dirty="0">
                <a:solidFill>
                  <a:schemeClr val="bg1"/>
                </a:solidFill>
              </a:rPr>
              <a:t>Loan &amp; Grant Proceeds</a:t>
            </a:r>
            <a:endParaRPr lang="en-US" sz="1400" b="1" dirty="0">
              <a:solidFill>
                <a:schemeClr val="bg1"/>
              </a:solidFill>
            </a:endParaRPr>
          </a:p>
          <a:p>
            <a:pPr algn="ctr"/>
            <a:endParaRPr lang="en-US" sz="200" dirty="0"/>
          </a:p>
        </p:txBody>
      </p:sp>
      <p:cxnSp>
        <p:nvCxnSpPr>
          <p:cNvPr id="15" name="Straight Arrow Connector 14">
            <a:extLst>
              <a:ext uri="{FF2B5EF4-FFF2-40B4-BE49-F238E27FC236}">
                <a16:creationId xmlns:a16="http://schemas.microsoft.com/office/drawing/2014/main" id="{5977A0CA-FA33-E3E3-56CF-5847D4496012}"/>
              </a:ext>
            </a:extLst>
          </p:cNvPr>
          <p:cNvCxnSpPr/>
          <p:nvPr/>
        </p:nvCxnSpPr>
        <p:spPr>
          <a:xfrm>
            <a:off x="3389204" y="4386163"/>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86947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48C57-618E-E6A9-AA84-E368D1A8E7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F79191-893A-788B-E6BF-E6D149189AC3}"/>
              </a:ext>
            </a:extLst>
          </p:cNvPr>
          <p:cNvSpPr>
            <a:spLocks noGrp="1"/>
          </p:cNvSpPr>
          <p:nvPr>
            <p:ph type="title"/>
          </p:nvPr>
        </p:nvSpPr>
        <p:spPr>
          <a:xfrm>
            <a:off x="508907" y="378609"/>
            <a:ext cx="11174186" cy="590931"/>
          </a:xfrm>
        </p:spPr>
        <p:txBody>
          <a:bodyPr>
            <a:noAutofit/>
          </a:bodyPr>
          <a:lstStyle/>
          <a:p>
            <a:r>
              <a:rPr lang="en-US" dirty="0">
                <a:latin typeface="Century Gothic" pitchFamily="34" charset="0"/>
              </a:rPr>
              <a:t>Water Revenue</a:t>
            </a:r>
            <a:br>
              <a:rPr lang="en-US" dirty="0">
                <a:latin typeface="Century Gothic" pitchFamily="34" charset="0"/>
              </a:rPr>
            </a:br>
            <a:r>
              <a:rPr lang="en-US" sz="2000" b="0" dirty="0">
                <a:latin typeface="Century Gothic" pitchFamily="34" charset="0"/>
              </a:rPr>
              <a:t>Budget FY2023/24</a:t>
            </a:r>
            <a:endParaRPr lang="en-US" dirty="0">
              <a:latin typeface="Century Gothic" pitchFamily="34" charset="0"/>
            </a:endParaRPr>
          </a:p>
        </p:txBody>
      </p:sp>
      <p:sp>
        <p:nvSpPr>
          <p:cNvPr id="9" name="Slide Number Placeholder 2">
            <a:extLst>
              <a:ext uri="{FF2B5EF4-FFF2-40B4-BE49-F238E27FC236}">
                <a16:creationId xmlns:a16="http://schemas.microsoft.com/office/drawing/2014/main" id="{5191B24D-B930-1415-AD3F-719B34F5A789}"/>
              </a:ext>
            </a:extLst>
          </p:cNvPr>
          <p:cNvSpPr txBox="1">
            <a:spLocks/>
          </p:cNvSpPr>
          <p:nvPr/>
        </p:nvSpPr>
        <p:spPr>
          <a:xfrm>
            <a:off x="11475218" y="6324600"/>
            <a:ext cx="474344"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12</a:t>
            </a:fld>
            <a:endParaRPr lang="en-US" b="1" dirty="0"/>
          </a:p>
        </p:txBody>
      </p:sp>
      <p:pic>
        <p:nvPicPr>
          <p:cNvPr id="5" name="Picture 4">
            <a:extLst>
              <a:ext uri="{FF2B5EF4-FFF2-40B4-BE49-F238E27FC236}">
                <a16:creationId xmlns:a16="http://schemas.microsoft.com/office/drawing/2014/main" id="{30931346-0086-34ED-6BF0-A99C4EED3080}"/>
              </a:ext>
            </a:extLst>
          </p:cNvPr>
          <p:cNvPicPr>
            <a:picLocks noChangeAspect="1"/>
          </p:cNvPicPr>
          <p:nvPr/>
        </p:nvPicPr>
        <p:blipFill>
          <a:blip r:embed="rId2"/>
          <a:stretch>
            <a:fillRect/>
          </a:stretch>
        </p:blipFill>
        <p:spPr>
          <a:xfrm>
            <a:off x="5743687" y="720090"/>
            <a:ext cx="6370320" cy="5417820"/>
          </a:xfrm>
          <a:prstGeom prst="rect">
            <a:avLst/>
          </a:prstGeom>
        </p:spPr>
      </p:pic>
      <p:pic>
        <p:nvPicPr>
          <p:cNvPr id="6" name="Picture 5">
            <a:extLst>
              <a:ext uri="{FF2B5EF4-FFF2-40B4-BE49-F238E27FC236}">
                <a16:creationId xmlns:a16="http://schemas.microsoft.com/office/drawing/2014/main" id="{9EB131B3-1CC0-3F3F-0AB7-B338AA75DCDF}"/>
              </a:ext>
            </a:extLst>
          </p:cNvPr>
          <p:cNvPicPr>
            <a:picLocks noChangeAspect="1"/>
          </p:cNvPicPr>
          <p:nvPr/>
        </p:nvPicPr>
        <p:blipFill>
          <a:blip r:embed="rId3"/>
          <a:stretch>
            <a:fillRect/>
          </a:stretch>
        </p:blipFill>
        <p:spPr>
          <a:xfrm>
            <a:off x="310588" y="2731255"/>
            <a:ext cx="4989177" cy="2969558"/>
          </a:xfrm>
          <a:prstGeom prst="rect">
            <a:avLst/>
          </a:prstGeom>
        </p:spPr>
      </p:pic>
    </p:spTree>
    <p:extLst>
      <p:ext uri="{BB962C8B-B14F-4D97-AF65-F5344CB8AC3E}">
        <p14:creationId xmlns:p14="http://schemas.microsoft.com/office/powerpoint/2010/main" val="2502615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2">
            <a:extLst>
              <a:ext uri="{FF2B5EF4-FFF2-40B4-BE49-F238E27FC236}">
                <a16:creationId xmlns:a16="http://schemas.microsoft.com/office/drawing/2014/main" id="{A5B8AE28-4DF1-4F6F-8C92-38860F3FFD75}"/>
              </a:ext>
            </a:extLst>
          </p:cNvPr>
          <p:cNvSpPr txBox="1">
            <a:spLocks/>
          </p:cNvSpPr>
          <p:nvPr/>
        </p:nvSpPr>
        <p:spPr>
          <a:xfrm>
            <a:off x="11495314" y="6324600"/>
            <a:ext cx="45424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13</a:t>
            </a:fld>
            <a:endParaRPr lang="en-US" b="1" dirty="0"/>
          </a:p>
        </p:txBody>
      </p:sp>
      <p:sp>
        <p:nvSpPr>
          <p:cNvPr id="5" name="Title 1">
            <a:extLst>
              <a:ext uri="{FF2B5EF4-FFF2-40B4-BE49-F238E27FC236}">
                <a16:creationId xmlns:a16="http://schemas.microsoft.com/office/drawing/2014/main" id="{28390885-C9DF-8C67-FBEE-6C229EEACDE7}"/>
              </a:ext>
            </a:extLst>
          </p:cNvPr>
          <p:cNvSpPr txBox="1">
            <a:spLocks/>
          </p:cNvSpPr>
          <p:nvPr/>
        </p:nvSpPr>
        <p:spPr>
          <a:xfrm>
            <a:off x="508907" y="378609"/>
            <a:ext cx="11174186" cy="590931"/>
          </a:xfrm>
          <a:prstGeom prst="rect">
            <a:avLst/>
          </a:prstGeom>
        </p:spPr>
        <p:txBody>
          <a:bodyPr vert="horz" wrap="square" lIns="91440" tIns="45720" rIns="91440" bIns="45720" rtlCol="0" anchor="ctr">
            <a:noAutofit/>
          </a:bodyPr>
          <a:lstStyle>
            <a:lvl1pPr algn="l" defTabSz="914400" rtl="0" eaLnBrk="1" latinLnBrk="0" hangingPunct="1">
              <a:lnSpc>
                <a:spcPct val="90000"/>
              </a:lnSpc>
              <a:spcBef>
                <a:spcPct val="0"/>
              </a:spcBef>
              <a:buNone/>
              <a:defRPr lang="en-GB" sz="3600" b="1" kern="1200" spc="-60" baseline="0" dirty="0">
                <a:solidFill>
                  <a:schemeClr val="tx1"/>
                </a:solidFill>
                <a:latin typeface="+mj-lt"/>
                <a:ea typeface="+mj-ea"/>
                <a:cs typeface="+mj-cs"/>
              </a:defRPr>
            </a:lvl1pPr>
          </a:lstStyle>
          <a:p>
            <a:r>
              <a:rPr lang="en-US" dirty="0">
                <a:latin typeface="Century Gothic" pitchFamily="34" charset="0"/>
              </a:rPr>
              <a:t>Water O&amp;M and Debt Expenses</a:t>
            </a:r>
            <a:br>
              <a:rPr lang="en-US" dirty="0">
                <a:latin typeface="Century Gothic" pitchFamily="34" charset="0"/>
              </a:rPr>
            </a:br>
            <a:r>
              <a:rPr lang="en-US" sz="2000" b="0" dirty="0">
                <a:latin typeface="Century Gothic" pitchFamily="34" charset="0"/>
              </a:rPr>
              <a:t>Budget FY2023/24</a:t>
            </a:r>
            <a:endParaRPr lang="en-US" dirty="0">
              <a:latin typeface="Century Gothic" pitchFamily="34" charset="0"/>
            </a:endParaRPr>
          </a:p>
        </p:txBody>
      </p:sp>
      <p:pic>
        <p:nvPicPr>
          <p:cNvPr id="10" name="Picture 9">
            <a:extLst>
              <a:ext uri="{FF2B5EF4-FFF2-40B4-BE49-F238E27FC236}">
                <a16:creationId xmlns:a16="http://schemas.microsoft.com/office/drawing/2014/main" id="{F760BABC-7F82-E0F3-BE73-C1BA79C81746}"/>
              </a:ext>
            </a:extLst>
          </p:cNvPr>
          <p:cNvPicPr>
            <a:picLocks noChangeAspect="1"/>
          </p:cNvPicPr>
          <p:nvPr/>
        </p:nvPicPr>
        <p:blipFill>
          <a:blip r:embed="rId2"/>
          <a:stretch>
            <a:fillRect/>
          </a:stretch>
        </p:blipFill>
        <p:spPr>
          <a:xfrm>
            <a:off x="5625803" y="1079823"/>
            <a:ext cx="6566197" cy="4698351"/>
          </a:xfrm>
          <a:prstGeom prst="rect">
            <a:avLst/>
          </a:prstGeom>
        </p:spPr>
      </p:pic>
      <p:pic>
        <p:nvPicPr>
          <p:cNvPr id="4" name="Picture 3">
            <a:extLst>
              <a:ext uri="{FF2B5EF4-FFF2-40B4-BE49-F238E27FC236}">
                <a16:creationId xmlns:a16="http://schemas.microsoft.com/office/drawing/2014/main" id="{073E710F-4872-DBB9-E12E-D7E8E7AB8DAD}"/>
              </a:ext>
            </a:extLst>
          </p:cNvPr>
          <p:cNvPicPr>
            <a:picLocks noChangeAspect="1"/>
          </p:cNvPicPr>
          <p:nvPr/>
        </p:nvPicPr>
        <p:blipFill>
          <a:blip r:embed="rId3"/>
          <a:stretch>
            <a:fillRect/>
          </a:stretch>
        </p:blipFill>
        <p:spPr>
          <a:xfrm>
            <a:off x="508907" y="1734833"/>
            <a:ext cx="4384624" cy="3395432"/>
          </a:xfrm>
          <a:prstGeom prst="rect">
            <a:avLst/>
          </a:prstGeom>
        </p:spPr>
      </p:pic>
    </p:spTree>
    <p:extLst>
      <p:ext uri="{BB962C8B-B14F-4D97-AF65-F5344CB8AC3E}">
        <p14:creationId xmlns:p14="http://schemas.microsoft.com/office/powerpoint/2010/main" val="12748504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826F2-7F1D-CDDF-E153-FF82FADD5B25}"/>
            </a:ext>
          </a:extLst>
        </p:cNvPr>
        <p:cNvGrpSpPr/>
        <p:nvPr/>
      </p:nvGrpSpPr>
      <p:grpSpPr>
        <a:xfrm>
          <a:off x="0" y="0"/>
          <a:ext cx="0" cy="0"/>
          <a:chOff x="0" y="0"/>
          <a:chExt cx="0" cy="0"/>
        </a:xfrm>
      </p:grpSpPr>
      <p:pic>
        <p:nvPicPr>
          <p:cNvPr id="18" name="Picture 17">
            <a:extLst>
              <a:ext uri="{FF2B5EF4-FFF2-40B4-BE49-F238E27FC236}">
                <a16:creationId xmlns:a16="http://schemas.microsoft.com/office/drawing/2014/main" id="{052327B6-5B9F-E155-1DC2-4610A44CA0C9}"/>
              </a:ext>
            </a:extLst>
          </p:cNvPr>
          <p:cNvPicPr>
            <a:picLocks noChangeAspect="1"/>
          </p:cNvPicPr>
          <p:nvPr/>
        </p:nvPicPr>
        <p:blipFill>
          <a:blip r:embed="rId3"/>
          <a:stretch>
            <a:fillRect/>
          </a:stretch>
        </p:blipFill>
        <p:spPr>
          <a:xfrm>
            <a:off x="1183341" y="1819382"/>
            <a:ext cx="8534400" cy="3907155"/>
          </a:xfrm>
          <a:prstGeom prst="rect">
            <a:avLst/>
          </a:prstGeom>
        </p:spPr>
      </p:pic>
      <p:sp>
        <p:nvSpPr>
          <p:cNvPr id="5" name="Slide Number Placeholder 2">
            <a:extLst>
              <a:ext uri="{FF2B5EF4-FFF2-40B4-BE49-F238E27FC236}">
                <a16:creationId xmlns:a16="http://schemas.microsoft.com/office/drawing/2014/main" id="{47866A22-E022-ED10-30E8-CC1171B9FE01}"/>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14</a:t>
            </a:fld>
            <a:endParaRPr lang="en-US" b="1" dirty="0"/>
          </a:p>
        </p:txBody>
      </p:sp>
      <p:sp>
        <p:nvSpPr>
          <p:cNvPr id="8" name="Title 1">
            <a:extLst>
              <a:ext uri="{FF2B5EF4-FFF2-40B4-BE49-F238E27FC236}">
                <a16:creationId xmlns:a16="http://schemas.microsoft.com/office/drawing/2014/main" id="{FEE9AC1C-C716-7C83-9F1D-B186B4A32F41}"/>
              </a:ext>
            </a:extLst>
          </p:cNvPr>
          <p:cNvSpPr>
            <a:spLocks noGrp="1"/>
          </p:cNvSpPr>
          <p:nvPr>
            <p:ph type="title"/>
          </p:nvPr>
        </p:nvSpPr>
        <p:spPr>
          <a:xfrm>
            <a:off x="295150" y="289708"/>
            <a:ext cx="11670733" cy="857911"/>
          </a:xfrm>
        </p:spPr>
        <p:txBody>
          <a:bodyPr>
            <a:normAutofit/>
          </a:bodyPr>
          <a:lstStyle/>
          <a:p>
            <a:r>
              <a:rPr lang="en-US" dirty="0"/>
              <a:t>Water Capital Spending</a:t>
            </a:r>
            <a:endParaRPr lang="en-US" b="0" dirty="0"/>
          </a:p>
        </p:txBody>
      </p:sp>
      <p:sp>
        <p:nvSpPr>
          <p:cNvPr id="6" name="Left Brace 5">
            <a:extLst>
              <a:ext uri="{FF2B5EF4-FFF2-40B4-BE49-F238E27FC236}">
                <a16:creationId xmlns:a16="http://schemas.microsoft.com/office/drawing/2014/main" id="{B7F84E1C-3748-B92C-CF08-E3AD744158D8}"/>
              </a:ext>
            </a:extLst>
          </p:cNvPr>
          <p:cNvSpPr/>
          <p:nvPr/>
        </p:nvSpPr>
        <p:spPr>
          <a:xfrm rot="16200000">
            <a:off x="2813796" y="5198936"/>
            <a:ext cx="329462" cy="1376086"/>
          </a:xfrm>
          <a:prstGeom prst="leftBrace">
            <a:avLst/>
          </a:prstGeom>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7" name="Left Brace 6">
            <a:extLst>
              <a:ext uri="{FF2B5EF4-FFF2-40B4-BE49-F238E27FC236}">
                <a16:creationId xmlns:a16="http://schemas.microsoft.com/office/drawing/2014/main" id="{B8CEAAC9-81CF-70B3-6E87-A7A11C761833}"/>
              </a:ext>
            </a:extLst>
          </p:cNvPr>
          <p:cNvSpPr/>
          <p:nvPr/>
        </p:nvSpPr>
        <p:spPr>
          <a:xfrm rot="16200000">
            <a:off x="6487086" y="3053261"/>
            <a:ext cx="329462" cy="5647761"/>
          </a:xfrm>
          <a:prstGeom prst="leftBrace">
            <a:avLst/>
          </a:prstGeom>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TextBox 10">
            <a:extLst>
              <a:ext uri="{FF2B5EF4-FFF2-40B4-BE49-F238E27FC236}">
                <a16:creationId xmlns:a16="http://schemas.microsoft.com/office/drawing/2014/main" id="{33CC3558-8AE5-C81B-B06C-2E9CFE957758}"/>
              </a:ext>
            </a:extLst>
          </p:cNvPr>
          <p:cNvSpPr txBox="1"/>
          <p:nvPr/>
        </p:nvSpPr>
        <p:spPr>
          <a:xfrm>
            <a:off x="1467972" y="6187621"/>
            <a:ext cx="3021109" cy="646331"/>
          </a:xfrm>
          <a:prstGeom prst="rect">
            <a:avLst/>
          </a:prstGeom>
          <a:noFill/>
        </p:spPr>
        <p:txBody>
          <a:bodyPr wrap="square">
            <a:spAutoFit/>
          </a:bodyPr>
          <a:lstStyle/>
          <a:p>
            <a:pPr algn="ctr"/>
            <a:r>
              <a:rPr lang="en-US" sz="1800" dirty="0"/>
              <a:t>3-Year </a:t>
            </a:r>
            <a:r>
              <a:rPr lang="en-US" sz="1800" dirty="0" err="1"/>
              <a:t>PayGo</a:t>
            </a:r>
            <a:r>
              <a:rPr lang="en-US" sz="1800" dirty="0"/>
              <a:t> Average: $975 thousand</a:t>
            </a:r>
            <a:endParaRPr lang="en-US" dirty="0"/>
          </a:p>
        </p:txBody>
      </p:sp>
      <p:sp>
        <p:nvSpPr>
          <p:cNvPr id="13" name="TextBox 12">
            <a:extLst>
              <a:ext uri="{FF2B5EF4-FFF2-40B4-BE49-F238E27FC236}">
                <a16:creationId xmlns:a16="http://schemas.microsoft.com/office/drawing/2014/main" id="{74379E72-51AF-DB79-0885-D74841D33F58}"/>
              </a:ext>
            </a:extLst>
          </p:cNvPr>
          <p:cNvSpPr txBox="1"/>
          <p:nvPr/>
        </p:nvSpPr>
        <p:spPr>
          <a:xfrm>
            <a:off x="4965009" y="6177784"/>
            <a:ext cx="3373615" cy="646331"/>
          </a:xfrm>
          <a:prstGeom prst="rect">
            <a:avLst/>
          </a:prstGeom>
          <a:noFill/>
        </p:spPr>
        <p:txBody>
          <a:bodyPr wrap="square">
            <a:spAutoFit/>
          </a:bodyPr>
          <a:lstStyle/>
          <a:p>
            <a:pPr algn="ctr"/>
            <a:r>
              <a:rPr lang="en-US" dirty="0"/>
              <a:t>10</a:t>
            </a:r>
            <a:r>
              <a:rPr lang="en-US" sz="1800" dirty="0"/>
              <a:t>-Year </a:t>
            </a:r>
            <a:r>
              <a:rPr lang="en-US" sz="1800" dirty="0" err="1"/>
              <a:t>PayGo</a:t>
            </a:r>
            <a:r>
              <a:rPr lang="en-US" sz="1800" dirty="0"/>
              <a:t>  Average: </a:t>
            </a:r>
          </a:p>
          <a:p>
            <a:pPr algn="ctr"/>
            <a:r>
              <a:rPr lang="en-US" sz="1800" dirty="0"/>
              <a:t>$1.9 million</a:t>
            </a:r>
            <a:endParaRPr lang="en-US" dirty="0"/>
          </a:p>
        </p:txBody>
      </p:sp>
      <p:sp>
        <p:nvSpPr>
          <p:cNvPr id="15" name="TextBox 14">
            <a:extLst>
              <a:ext uri="{FF2B5EF4-FFF2-40B4-BE49-F238E27FC236}">
                <a16:creationId xmlns:a16="http://schemas.microsoft.com/office/drawing/2014/main" id="{E139B748-EB80-F77B-D5DF-9C5FC986C7F0}"/>
              </a:ext>
            </a:extLst>
          </p:cNvPr>
          <p:cNvSpPr txBox="1"/>
          <p:nvPr/>
        </p:nvSpPr>
        <p:spPr>
          <a:xfrm>
            <a:off x="2805904" y="1364736"/>
            <a:ext cx="3052877" cy="369332"/>
          </a:xfrm>
          <a:prstGeom prst="rect">
            <a:avLst/>
          </a:prstGeom>
          <a:noFill/>
        </p:spPr>
        <p:txBody>
          <a:bodyPr wrap="square">
            <a:spAutoFit/>
          </a:bodyPr>
          <a:lstStyle/>
          <a:p>
            <a:r>
              <a:rPr lang="en-US" sz="1800" dirty="0"/>
              <a:t>$9.1 million in new debt</a:t>
            </a:r>
            <a:endParaRPr lang="en-US" dirty="0"/>
          </a:p>
        </p:txBody>
      </p:sp>
      <p:cxnSp>
        <p:nvCxnSpPr>
          <p:cNvPr id="16" name="Straight Connector 15">
            <a:extLst>
              <a:ext uri="{FF2B5EF4-FFF2-40B4-BE49-F238E27FC236}">
                <a16:creationId xmlns:a16="http://schemas.microsoft.com/office/drawing/2014/main" id="{FB4920C0-8601-FE4B-F65F-AB8F9515DC82}"/>
              </a:ext>
            </a:extLst>
          </p:cNvPr>
          <p:cNvCxnSpPr>
            <a:cxnSpLocks/>
          </p:cNvCxnSpPr>
          <p:nvPr/>
        </p:nvCxnSpPr>
        <p:spPr>
          <a:xfrm>
            <a:off x="4965009" y="1712176"/>
            <a:ext cx="485532" cy="887589"/>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B35092EC-0820-85EF-E5DE-5E5BA51F077D}"/>
              </a:ext>
            </a:extLst>
          </p:cNvPr>
          <p:cNvCxnSpPr>
            <a:cxnSpLocks/>
          </p:cNvCxnSpPr>
          <p:nvPr/>
        </p:nvCxnSpPr>
        <p:spPr>
          <a:xfrm flipH="1">
            <a:off x="4583664" y="1712176"/>
            <a:ext cx="110166" cy="771048"/>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789319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668" y="238001"/>
            <a:ext cx="11174186" cy="590931"/>
          </a:xfrm>
        </p:spPr>
        <p:txBody>
          <a:bodyPr>
            <a:noAutofit/>
          </a:bodyPr>
          <a:lstStyle/>
          <a:p>
            <a:r>
              <a:rPr lang="en-US" dirty="0">
                <a:latin typeface="Century Gothic" pitchFamily="34" charset="0"/>
              </a:rPr>
              <a:t>Water Financial Forecast</a:t>
            </a:r>
          </a:p>
        </p:txBody>
      </p:sp>
      <p:sp>
        <p:nvSpPr>
          <p:cNvPr id="9" name="Slide Number Placeholder 2">
            <a:extLst>
              <a:ext uri="{FF2B5EF4-FFF2-40B4-BE49-F238E27FC236}">
                <a16:creationId xmlns:a16="http://schemas.microsoft.com/office/drawing/2014/main" id="{A5B8AE28-4DF1-4F6F-8C92-38860F3FFD75}"/>
              </a:ext>
            </a:extLst>
          </p:cNvPr>
          <p:cNvSpPr txBox="1">
            <a:spLocks/>
          </p:cNvSpPr>
          <p:nvPr/>
        </p:nvSpPr>
        <p:spPr>
          <a:xfrm>
            <a:off x="11420474" y="6324600"/>
            <a:ext cx="529088" cy="295399"/>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15</a:t>
            </a:fld>
            <a:endParaRPr lang="en-US" b="1" dirty="0"/>
          </a:p>
        </p:txBody>
      </p:sp>
      <p:pic>
        <p:nvPicPr>
          <p:cNvPr id="4" name="Picture 3">
            <a:extLst>
              <a:ext uri="{FF2B5EF4-FFF2-40B4-BE49-F238E27FC236}">
                <a16:creationId xmlns:a16="http://schemas.microsoft.com/office/drawing/2014/main" id="{FFCE05D9-2D51-0604-79C4-D0A01526B7AD}"/>
              </a:ext>
            </a:extLst>
          </p:cNvPr>
          <p:cNvPicPr>
            <a:picLocks noChangeAspect="1"/>
          </p:cNvPicPr>
          <p:nvPr/>
        </p:nvPicPr>
        <p:blipFill>
          <a:blip r:embed="rId2"/>
          <a:srcRect l="5210"/>
          <a:stretch/>
        </p:blipFill>
        <p:spPr>
          <a:xfrm>
            <a:off x="175599" y="987034"/>
            <a:ext cx="11556733" cy="5632965"/>
          </a:xfrm>
          <a:prstGeom prst="rect">
            <a:avLst/>
          </a:prstGeom>
        </p:spPr>
      </p:pic>
    </p:spTree>
    <p:extLst>
      <p:ext uri="{BB962C8B-B14F-4D97-AF65-F5344CB8AC3E}">
        <p14:creationId xmlns:p14="http://schemas.microsoft.com/office/powerpoint/2010/main" val="2673758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70EE435-56A2-46D1-B7F8-DF3F8B03DC78}"/>
              </a:ext>
            </a:extLst>
          </p:cNvPr>
          <p:cNvSpPr>
            <a:spLocks noGrp="1"/>
          </p:cNvSpPr>
          <p:nvPr>
            <p:ph type="title"/>
          </p:nvPr>
        </p:nvSpPr>
        <p:spPr>
          <a:xfrm>
            <a:off x="255950" y="665922"/>
            <a:ext cx="10011279" cy="545698"/>
          </a:xfrm>
        </p:spPr>
        <p:txBody>
          <a:bodyPr>
            <a:noAutofit/>
          </a:bodyPr>
          <a:lstStyle/>
          <a:p>
            <a:r>
              <a:rPr lang="en-US" sz="3200" dirty="0">
                <a:latin typeface="Century Gothic" pitchFamily="34" charset="0"/>
              </a:rPr>
              <a:t>Water Rate Structure</a:t>
            </a:r>
          </a:p>
        </p:txBody>
      </p:sp>
      <p:sp>
        <p:nvSpPr>
          <p:cNvPr id="14" name="Content Placeholder 2">
            <a:extLst>
              <a:ext uri="{FF2B5EF4-FFF2-40B4-BE49-F238E27FC236}">
                <a16:creationId xmlns:a16="http://schemas.microsoft.com/office/drawing/2014/main" id="{FD8DE617-52CC-4A2A-96AD-F4FF9C8918E4}"/>
              </a:ext>
            </a:extLst>
          </p:cNvPr>
          <p:cNvSpPr>
            <a:spLocks noGrp="1"/>
          </p:cNvSpPr>
          <p:nvPr>
            <p:ph idx="1"/>
          </p:nvPr>
        </p:nvSpPr>
        <p:spPr>
          <a:xfrm>
            <a:off x="1382521" y="1491916"/>
            <a:ext cx="9426957" cy="4700162"/>
          </a:xfrm>
        </p:spPr>
        <p:txBody>
          <a:bodyPr/>
          <a:lstStyle/>
          <a:p>
            <a:pPr>
              <a:spcAft>
                <a:spcPts val="0"/>
              </a:spcAft>
            </a:pPr>
            <a:r>
              <a:rPr lang="en-US" sz="2400" dirty="0">
                <a:solidFill>
                  <a:schemeClr val="tx1"/>
                </a:solidFill>
              </a:rPr>
              <a:t>Usage rates (</a:t>
            </a:r>
            <a:r>
              <a:rPr lang="en-US" sz="2000" dirty="0">
                <a:solidFill>
                  <a:schemeClr val="tx1"/>
                </a:solidFill>
              </a:rPr>
              <a:t>Town and Airport)</a:t>
            </a:r>
          </a:p>
          <a:p>
            <a:pPr marL="1082675" lvl="1" indent="-449263">
              <a:spcBef>
                <a:spcPts val="0"/>
              </a:spcBef>
              <a:spcAft>
                <a:spcPts val="0"/>
              </a:spcAft>
              <a:buFont typeface="Wingdings" panose="05000000000000000000" pitchFamily="2" charset="2"/>
              <a:buChar char="ü"/>
            </a:pPr>
            <a:r>
              <a:rPr lang="en-US" sz="2000" dirty="0">
                <a:solidFill>
                  <a:schemeClr val="tx1"/>
                </a:solidFill>
              </a:rPr>
              <a:t>3-tiers for most residential</a:t>
            </a:r>
          </a:p>
          <a:p>
            <a:pPr marL="1082675" lvl="1" indent="-449263">
              <a:spcBef>
                <a:spcPts val="0"/>
              </a:spcBef>
              <a:spcAft>
                <a:spcPts val="0"/>
              </a:spcAft>
              <a:buFont typeface="Wingdings" panose="05000000000000000000" pitchFamily="2" charset="2"/>
              <a:buChar char="ü"/>
            </a:pPr>
            <a:r>
              <a:rPr lang="en-US" sz="2000" dirty="0">
                <a:solidFill>
                  <a:schemeClr val="tx1"/>
                </a:solidFill>
              </a:rPr>
              <a:t>Uniform rate for commercial</a:t>
            </a:r>
          </a:p>
          <a:p>
            <a:pPr marL="1082675" lvl="1" indent="-449263">
              <a:spcBef>
                <a:spcPts val="0"/>
              </a:spcBef>
              <a:spcAft>
                <a:spcPts val="0"/>
              </a:spcAft>
              <a:buFont typeface="Wingdings" panose="05000000000000000000" pitchFamily="2" charset="2"/>
              <a:buChar char="ü"/>
            </a:pPr>
            <a:r>
              <a:rPr lang="en-US" sz="2000" dirty="0">
                <a:solidFill>
                  <a:schemeClr val="tx1"/>
                </a:solidFill>
              </a:rPr>
              <a:t>Seasonal rates for irrigation</a:t>
            </a:r>
          </a:p>
          <a:p>
            <a:pPr>
              <a:spcBef>
                <a:spcPts val="0"/>
              </a:spcBef>
              <a:spcAft>
                <a:spcPts val="0"/>
              </a:spcAft>
            </a:pPr>
            <a:endParaRPr lang="en-US" sz="2400" dirty="0">
              <a:solidFill>
                <a:schemeClr val="tx1"/>
              </a:solidFill>
            </a:endParaRPr>
          </a:p>
          <a:p>
            <a:pPr>
              <a:spcBef>
                <a:spcPts val="0"/>
              </a:spcBef>
              <a:spcAft>
                <a:spcPts val="0"/>
              </a:spcAft>
            </a:pPr>
            <a:r>
              <a:rPr lang="en-US" sz="2400" dirty="0">
                <a:solidFill>
                  <a:schemeClr val="tx1"/>
                </a:solidFill>
              </a:rPr>
              <a:t>Fixed service charges by meter size</a:t>
            </a:r>
          </a:p>
          <a:p>
            <a:pPr>
              <a:spcAft>
                <a:spcPts val="600"/>
              </a:spcAft>
            </a:pPr>
            <a:endParaRPr lang="en-US" sz="2400" dirty="0">
              <a:solidFill>
                <a:schemeClr val="tx1"/>
              </a:solidFill>
            </a:endParaRPr>
          </a:p>
          <a:p>
            <a:pPr>
              <a:spcAft>
                <a:spcPts val="600"/>
              </a:spcAft>
            </a:pPr>
            <a:r>
              <a:rPr lang="en-US" sz="2400" dirty="0">
                <a:solidFill>
                  <a:schemeClr val="tx1"/>
                </a:solidFill>
              </a:rPr>
              <a:t>Pressure zone pumping charges</a:t>
            </a:r>
          </a:p>
          <a:p>
            <a:pPr>
              <a:spcAft>
                <a:spcPts val="600"/>
              </a:spcAft>
            </a:pPr>
            <a:endParaRPr lang="en-US" sz="2400" dirty="0">
              <a:solidFill>
                <a:schemeClr val="tx1"/>
              </a:solidFill>
            </a:endParaRPr>
          </a:p>
          <a:p>
            <a:pPr>
              <a:spcAft>
                <a:spcPts val="600"/>
              </a:spcAft>
            </a:pPr>
            <a:r>
              <a:rPr lang="en-US" sz="2400" dirty="0">
                <a:solidFill>
                  <a:schemeClr val="tx1"/>
                </a:solidFill>
              </a:rPr>
              <a:t>Recycled water rates</a:t>
            </a:r>
          </a:p>
        </p:txBody>
      </p:sp>
      <p:sp>
        <p:nvSpPr>
          <p:cNvPr id="4" name="Slide Number Placeholder 2">
            <a:extLst>
              <a:ext uri="{FF2B5EF4-FFF2-40B4-BE49-F238E27FC236}">
                <a16:creationId xmlns:a16="http://schemas.microsoft.com/office/drawing/2014/main" id="{9D1E7531-0472-41CD-A8D1-3B8D620185B0}"/>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16</a:t>
            </a:fld>
            <a:endParaRPr lang="en-US" b="1" dirty="0"/>
          </a:p>
        </p:txBody>
      </p:sp>
    </p:spTree>
    <p:extLst>
      <p:ext uri="{BB962C8B-B14F-4D97-AF65-F5344CB8AC3E}">
        <p14:creationId xmlns:p14="http://schemas.microsoft.com/office/powerpoint/2010/main" val="3601911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2">
            <a:extLst>
              <a:ext uri="{FF2B5EF4-FFF2-40B4-BE49-F238E27FC236}">
                <a16:creationId xmlns:a16="http://schemas.microsoft.com/office/drawing/2014/main" id="{0FEB896B-DE63-4AB5-9E63-4F37C13F0298}"/>
              </a:ext>
            </a:extLst>
          </p:cNvPr>
          <p:cNvSpPr txBox="1">
            <a:spLocks/>
          </p:cNvSpPr>
          <p:nvPr/>
        </p:nvSpPr>
        <p:spPr>
          <a:xfrm>
            <a:off x="11448036" y="648933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17</a:t>
            </a:fld>
            <a:endParaRPr lang="en-US" b="1" dirty="0"/>
          </a:p>
        </p:txBody>
      </p:sp>
      <p:sp>
        <p:nvSpPr>
          <p:cNvPr id="11" name="Title 3">
            <a:extLst>
              <a:ext uri="{FF2B5EF4-FFF2-40B4-BE49-F238E27FC236}">
                <a16:creationId xmlns:a16="http://schemas.microsoft.com/office/drawing/2014/main" id="{BF1E0C94-BD50-48AB-8330-E11743482777}"/>
              </a:ext>
            </a:extLst>
          </p:cNvPr>
          <p:cNvSpPr txBox="1">
            <a:spLocks/>
          </p:cNvSpPr>
          <p:nvPr/>
        </p:nvSpPr>
        <p:spPr>
          <a:xfrm>
            <a:off x="561587" y="334811"/>
            <a:ext cx="8217816" cy="609600"/>
          </a:xfrm>
          <a:prstGeom prst="rect">
            <a:avLst/>
          </a:prstGeom>
        </p:spPr>
        <p:txBody>
          <a:bodyPr vert="horz" lIns="0" tIns="0" rIns="0" bIns="0" rtlCol="0" anchor="ctr">
            <a:noAutofit/>
          </a:bodyPr>
          <a:lstStyle>
            <a:lvl1pPr algn="l" defTabSz="914400" rtl="0" eaLnBrk="1" latinLnBrk="0" hangingPunct="1">
              <a:spcBef>
                <a:spcPct val="0"/>
              </a:spcBef>
              <a:buNone/>
              <a:defRPr sz="4000" kern="1200">
                <a:solidFill>
                  <a:srgbClr val="ED7000"/>
                </a:solidFill>
                <a:latin typeface="+mj-lt"/>
                <a:ea typeface="+mj-ea"/>
                <a:cs typeface="+mj-cs"/>
              </a:defRPr>
            </a:lvl1pPr>
          </a:lstStyle>
          <a:p>
            <a:pPr>
              <a:lnSpc>
                <a:spcPct val="90000"/>
              </a:lnSpc>
            </a:pPr>
            <a:r>
              <a:rPr lang="en-US" sz="3200" b="1" spc="-60" dirty="0">
                <a:solidFill>
                  <a:schemeClr val="tx1"/>
                </a:solidFill>
                <a:latin typeface="Century Gothic" pitchFamily="34" charset="0"/>
              </a:rPr>
              <a:t>Residential Tiered Water Rates</a:t>
            </a:r>
          </a:p>
        </p:txBody>
      </p:sp>
      <p:sp>
        <p:nvSpPr>
          <p:cNvPr id="13" name="Rectangle 12">
            <a:extLst>
              <a:ext uri="{FF2B5EF4-FFF2-40B4-BE49-F238E27FC236}">
                <a16:creationId xmlns:a16="http://schemas.microsoft.com/office/drawing/2014/main" id="{26DD32E6-9ADF-498B-B7DD-D8C3676F96B3}"/>
              </a:ext>
            </a:extLst>
          </p:cNvPr>
          <p:cNvSpPr/>
          <p:nvPr/>
        </p:nvSpPr>
        <p:spPr>
          <a:xfrm>
            <a:off x="2682502" y="4732935"/>
            <a:ext cx="1685469" cy="1378872"/>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Town Wells</a:t>
            </a:r>
          </a:p>
          <a:p>
            <a:pPr algn="ctr"/>
            <a:r>
              <a:rPr lang="en-US" dirty="0"/>
              <a:t>costs</a:t>
            </a:r>
          </a:p>
        </p:txBody>
      </p:sp>
      <p:sp>
        <p:nvSpPr>
          <p:cNvPr id="18" name="Rectangle 17">
            <a:extLst>
              <a:ext uri="{FF2B5EF4-FFF2-40B4-BE49-F238E27FC236}">
                <a16:creationId xmlns:a16="http://schemas.microsoft.com/office/drawing/2014/main" id="{24A50F58-8C07-429A-8662-4782BDDCED7C}"/>
              </a:ext>
            </a:extLst>
          </p:cNvPr>
          <p:cNvSpPr/>
          <p:nvPr/>
        </p:nvSpPr>
        <p:spPr>
          <a:xfrm>
            <a:off x="1070732" y="4960706"/>
            <a:ext cx="960328" cy="461665"/>
          </a:xfrm>
          <a:prstGeom prst="rect">
            <a:avLst/>
          </a:prstGeom>
        </p:spPr>
        <p:txBody>
          <a:bodyPr wrap="none">
            <a:spAutoFit/>
          </a:bodyPr>
          <a:lstStyle/>
          <a:p>
            <a:r>
              <a:rPr lang="en-US" sz="2400" b="1" dirty="0"/>
              <a:t>Tier 1</a:t>
            </a:r>
          </a:p>
        </p:txBody>
      </p:sp>
      <p:sp>
        <p:nvSpPr>
          <p:cNvPr id="21" name="Rectangle 20">
            <a:extLst>
              <a:ext uri="{FF2B5EF4-FFF2-40B4-BE49-F238E27FC236}">
                <a16:creationId xmlns:a16="http://schemas.microsoft.com/office/drawing/2014/main" id="{6E639E4E-7F78-4EEB-9F74-2E1C8F80B32E}"/>
              </a:ext>
            </a:extLst>
          </p:cNvPr>
          <p:cNvSpPr/>
          <p:nvPr/>
        </p:nvSpPr>
        <p:spPr>
          <a:xfrm>
            <a:off x="1023654" y="3304044"/>
            <a:ext cx="960328" cy="461665"/>
          </a:xfrm>
          <a:prstGeom prst="rect">
            <a:avLst/>
          </a:prstGeom>
        </p:spPr>
        <p:txBody>
          <a:bodyPr wrap="none">
            <a:spAutoFit/>
          </a:bodyPr>
          <a:lstStyle/>
          <a:p>
            <a:r>
              <a:rPr lang="en-US" sz="2400" b="1" dirty="0"/>
              <a:t>Tier 2</a:t>
            </a:r>
          </a:p>
        </p:txBody>
      </p:sp>
      <p:sp>
        <p:nvSpPr>
          <p:cNvPr id="22" name="Rectangle 21">
            <a:extLst>
              <a:ext uri="{FF2B5EF4-FFF2-40B4-BE49-F238E27FC236}">
                <a16:creationId xmlns:a16="http://schemas.microsoft.com/office/drawing/2014/main" id="{FC472002-CA5F-45DD-8E21-9BBAEE8DCBA9}"/>
              </a:ext>
            </a:extLst>
          </p:cNvPr>
          <p:cNvSpPr/>
          <p:nvPr/>
        </p:nvSpPr>
        <p:spPr>
          <a:xfrm>
            <a:off x="1091015" y="1416549"/>
            <a:ext cx="960328" cy="461665"/>
          </a:xfrm>
          <a:prstGeom prst="rect">
            <a:avLst/>
          </a:prstGeom>
        </p:spPr>
        <p:txBody>
          <a:bodyPr wrap="none">
            <a:spAutoFit/>
          </a:bodyPr>
          <a:lstStyle/>
          <a:p>
            <a:r>
              <a:rPr lang="en-US" sz="2400" b="1" dirty="0"/>
              <a:t>Tier 3</a:t>
            </a:r>
          </a:p>
        </p:txBody>
      </p:sp>
      <p:sp>
        <p:nvSpPr>
          <p:cNvPr id="24" name="Rectangle 23">
            <a:extLst>
              <a:ext uri="{FF2B5EF4-FFF2-40B4-BE49-F238E27FC236}">
                <a16:creationId xmlns:a16="http://schemas.microsoft.com/office/drawing/2014/main" id="{53381674-BFEB-42A7-B8B1-48FC4C6C6752}"/>
              </a:ext>
            </a:extLst>
          </p:cNvPr>
          <p:cNvSpPr/>
          <p:nvPr/>
        </p:nvSpPr>
        <p:spPr>
          <a:xfrm>
            <a:off x="663850" y="5361538"/>
            <a:ext cx="1869612" cy="584775"/>
          </a:xfrm>
          <a:prstGeom prst="rect">
            <a:avLst/>
          </a:prstGeom>
        </p:spPr>
        <p:txBody>
          <a:bodyPr wrap="square">
            <a:spAutoFit/>
          </a:bodyPr>
          <a:lstStyle/>
          <a:p>
            <a:pPr algn="ctr"/>
            <a:r>
              <a:rPr lang="en-US" sz="1600" dirty="0"/>
              <a:t>7,000 gallons per month</a:t>
            </a:r>
          </a:p>
        </p:txBody>
      </p:sp>
      <p:cxnSp>
        <p:nvCxnSpPr>
          <p:cNvPr id="29" name="Straight Arrow Connector 28">
            <a:extLst>
              <a:ext uri="{FF2B5EF4-FFF2-40B4-BE49-F238E27FC236}">
                <a16:creationId xmlns:a16="http://schemas.microsoft.com/office/drawing/2014/main" id="{96C1CE62-4A61-46D9-80A9-D19D4B24DC0C}"/>
              </a:ext>
            </a:extLst>
          </p:cNvPr>
          <p:cNvCxnSpPr>
            <a:cxnSpLocks/>
          </p:cNvCxnSpPr>
          <p:nvPr/>
        </p:nvCxnSpPr>
        <p:spPr>
          <a:xfrm flipH="1" flipV="1">
            <a:off x="4394462" y="4722690"/>
            <a:ext cx="5946236" cy="2259"/>
          </a:xfrm>
          <a:prstGeom prst="straightConnector1">
            <a:avLst/>
          </a:prstGeom>
          <a:ln w="28575">
            <a:solidFill>
              <a:schemeClr val="tx2"/>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223D85D7-AB23-CF0B-BE9E-BA0D6242CB2D}"/>
              </a:ext>
            </a:extLst>
          </p:cNvPr>
          <p:cNvSpPr/>
          <p:nvPr/>
        </p:nvSpPr>
        <p:spPr>
          <a:xfrm>
            <a:off x="2682503" y="2735511"/>
            <a:ext cx="1692274" cy="1954549"/>
          </a:xfrm>
          <a:prstGeom prst="rect">
            <a:avLst/>
          </a:prstGeom>
          <a:solidFill>
            <a:srgbClr val="0087E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Blended Water Supply</a:t>
            </a:r>
          </a:p>
          <a:p>
            <a:pPr algn="ctr"/>
            <a:r>
              <a:rPr lang="en-US" dirty="0"/>
              <a:t>Costs &amp; Conservation</a:t>
            </a:r>
          </a:p>
        </p:txBody>
      </p:sp>
      <p:sp>
        <p:nvSpPr>
          <p:cNvPr id="4" name="Rectangle 3">
            <a:extLst>
              <a:ext uri="{FF2B5EF4-FFF2-40B4-BE49-F238E27FC236}">
                <a16:creationId xmlns:a16="http://schemas.microsoft.com/office/drawing/2014/main" id="{0DA70F28-37F1-97C7-E626-952DECB725E8}"/>
              </a:ext>
            </a:extLst>
          </p:cNvPr>
          <p:cNvSpPr/>
          <p:nvPr/>
        </p:nvSpPr>
        <p:spPr>
          <a:xfrm>
            <a:off x="2682503" y="1546648"/>
            <a:ext cx="1692274" cy="1145988"/>
          </a:xfrm>
          <a:prstGeom prst="rect">
            <a:avLst/>
          </a:prstGeom>
          <a:gradFill>
            <a:gsLst>
              <a:gs pos="94000">
                <a:srgbClr val="00C2FE"/>
              </a:gs>
              <a:gs pos="52000">
                <a:schemeClr val="accent1">
                  <a:lumMod val="45000"/>
                  <a:lumOff val="55000"/>
                </a:schemeClr>
              </a:gs>
              <a:gs pos="36000">
                <a:schemeClr val="accent1">
                  <a:lumMod val="45000"/>
                  <a:lumOff val="55000"/>
                </a:schemeClr>
              </a:gs>
              <a:gs pos="5000">
                <a:schemeClr val="bg1"/>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Blended Water Supply</a:t>
            </a:r>
          </a:p>
          <a:p>
            <a:pPr algn="ctr"/>
            <a:r>
              <a:rPr lang="en-US" dirty="0">
                <a:solidFill>
                  <a:schemeClr val="tx1"/>
                </a:solidFill>
              </a:rPr>
              <a:t>Costs &amp; Conservation</a:t>
            </a:r>
          </a:p>
        </p:txBody>
      </p:sp>
      <p:sp>
        <p:nvSpPr>
          <p:cNvPr id="5" name="Rectangle 4">
            <a:extLst>
              <a:ext uri="{FF2B5EF4-FFF2-40B4-BE49-F238E27FC236}">
                <a16:creationId xmlns:a16="http://schemas.microsoft.com/office/drawing/2014/main" id="{7E6333F0-63A0-9D48-CEDC-1A9AF11BEA75}"/>
              </a:ext>
            </a:extLst>
          </p:cNvPr>
          <p:cNvSpPr/>
          <p:nvPr/>
        </p:nvSpPr>
        <p:spPr>
          <a:xfrm>
            <a:off x="636373" y="3770515"/>
            <a:ext cx="1869612" cy="584775"/>
          </a:xfrm>
          <a:prstGeom prst="rect">
            <a:avLst/>
          </a:prstGeom>
        </p:spPr>
        <p:txBody>
          <a:bodyPr wrap="square">
            <a:spAutoFit/>
          </a:bodyPr>
          <a:lstStyle/>
          <a:p>
            <a:pPr algn="ctr"/>
            <a:r>
              <a:rPr lang="en-US" sz="1600" dirty="0"/>
              <a:t>10,000 gallons per month</a:t>
            </a:r>
          </a:p>
        </p:txBody>
      </p:sp>
      <p:sp>
        <p:nvSpPr>
          <p:cNvPr id="6" name="Rectangle 5">
            <a:extLst>
              <a:ext uri="{FF2B5EF4-FFF2-40B4-BE49-F238E27FC236}">
                <a16:creationId xmlns:a16="http://schemas.microsoft.com/office/drawing/2014/main" id="{4FCF6044-B6A2-7C2F-5045-A38ACC92887B}"/>
              </a:ext>
            </a:extLst>
          </p:cNvPr>
          <p:cNvSpPr/>
          <p:nvPr/>
        </p:nvSpPr>
        <p:spPr>
          <a:xfrm>
            <a:off x="616090" y="1760131"/>
            <a:ext cx="1869612" cy="830997"/>
          </a:xfrm>
          <a:prstGeom prst="rect">
            <a:avLst/>
          </a:prstGeom>
        </p:spPr>
        <p:txBody>
          <a:bodyPr wrap="square">
            <a:spAutoFit/>
          </a:bodyPr>
          <a:lstStyle/>
          <a:p>
            <a:pPr algn="ctr"/>
            <a:r>
              <a:rPr lang="en-US" sz="1600" dirty="0"/>
              <a:t>More than 17,000 gallons per month</a:t>
            </a:r>
          </a:p>
        </p:txBody>
      </p:sp>
      <p:cxnSp>
        <p:nvCxnSpPr>
          <p:cNvPr id="10" name="Straight Arrow Connector 9">
            <a:extLst>
              <a:ext uri="{FF2B5EF4-FFF2-40B4-BE49-F238E27FC236}">
                <a16:creationId xmlns:a16="http://schemas.microsoft.com/office/drawing/2014/main" id="{A94703E0-4E1D-A145-BA18-2953122E3F22}"/>
              </a:ext>
            </a:extLst>
          </p:cNvPr>
          <p:cNvCxnSpPr>
            <a:cxnSpLocks/>
          </p:cNvCxnSpPr>
          <p:nvPr/>
        </p:nvCxnSpPr>
        <p:spPr>
          <a:xfrm flipH="1" flipV="1">
            <a:off x="4394462" y="2713056"/>
            <a:ext cx="5946236" cy="2259"/>
          </a:xfrm>
          <a:prstGeom prst="straightConnector1">
            <a:avLst/>
          </a:prstGeom>
          <a:ln w="28575">
            <a:solidFill>
              <a:schemeClr val="tx2"/>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889F8690-7A42-973C-81B2-0EE3A8F06C44}"/>
              </a:ext>
            </a:extLst>
          </p:cNvPr>
          <p:cNvCxnSpPr>
            <a:cxnSpLocks/>
          </p:cNvCxnSpPr>
          <p:nvPr/>
        </p:nvCxnSpPr>
        <p:spPr>
          <a:xfrm flipH="1" flipV="1">
            <a:off x="4394461" y="6107931"/>
            <a:ext cx="5946236" cy="2259"/>
          </a:xfrm>
          <a:prstGeom prst="straightConnector1">
            <a:avLst/>
          </a:prstGeom>
          <a:ln w="28575">
            <a:solidFill>
              <a:schemeClr val="tx2"/>
            </a:soli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59" name="Group 58">
            <a:extLst>
              <a:ext uri="{FF2B5EF4-FFF2-40B4-BE49-F238E27FC236}">
                <a16:creationId xmlns:a16="http://schemas.microsoft.com/office/drawing/2014/main" id="{9269D1C7-79F7-5258-DC0B-1A205825FD1B}"/>
              </a:ext>
            </a:extLst>
          </p:cNvPr>
          <p:cNvGrpSpPr/>
          <p:nvPr/>
        </p:nvGrpSpPr>
        <p:grpSpPr>
          <a:xfrm>
            <a:off x="4762298" y="4960705"/>
            <a:ext cx="914400" cy="1235207"/>
            <a:chOff x="4225691" y="4960706"/>
            <a:chExt cx="914400" cy="1242906"/>
          </a:xfrm>
        </p:grpSpPr>
        <p:pic>
          <p:nvPicPr>
            <p:cNvPr id="15" name="Graphic 14" descr="Water Bottle outline">
              <a:extLst>
                <a:ext uri="{FF2B5EF4-FFF2-40B4-BE49-F238E27FC236}">
                  <a16:creationId xmlns:a16="http://schemas.microsoft.com/office/drawing/2014/main" id="{0A911EE1-5948-A252-237D-E64C77BB9B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225691" y="4960706"/>
              <a:ext cx="914400" cy="1242906"/>
            </a:xfrm>
            <a:prstGeom prst="rect">
              <a:avLst/>
            </a:prstGeom>
          </p:spPr>
        </p:pic>
        <p:grpSp>
          <p:nvGrpSpPr>
            <p:cNvPr id="58" name="Group 57">
              <a:extLst>
                <a:ext uri="{FF2B5EF4-FFF2-40B4-BE49-F238E27FC236}">
                  <a16:creationId xmlns:a16="http://schemas.microsoft.com/office/drawing/2014/main" id="{7CB0E674-98D5-10F2-3A4B-E8EE293C90A0}"/>
                </a:ext>
              </a:extLst>
            </p:cNvPr>
            <p:cNvGrpSpPr/>
            <p:nvPr/>
          </p:nvGrpSpPr>
          <p:grpSpPr>
            <a:xfrm>
              <a:off x="4545491" y="5197849"/>
              <a:ext cx="274680" cy="876960"/>
              <a:chOff x="4545491" y="5197849"/>
              <a:chExt cx="274680" cy="876960"/>
            </a:xfrm>
          </p:grpSpPr>
          <mc:AlternateContent xmlns:mc="http://schemas.openxmlformats.org/markup-compatibility/2006" xmlns:p14="http://schemas.microsoft.com/office/powerpoint/2010/main">
            <mc:Choice Requires="p14">
              <p:contentPart p14:bwMode="auto" r:id="rId5">
                <p14:nvContentPartPr>
                  <p14:cNvPr id="25" name="Ink 24">
                    <a:extLst>
                      <a:ext uri="{FF2B5EF4-FFF2-40B4-BE49-F238E27FC236}">
                        <a16:creationId xmlns:a16="http://schemas.microsoft.com/office/drawing/2014/main" id="{A54EE4A5-A6FB-4A05-D3BD-D1DEC08CBE99}"/>
                      </a:ext>
                    </a:extLst>
                  </p14:cNvPr>
                  <p14:cNvContentPartPr/>
                  <p14:nvPr/>
                </p14:nvContentPartPr>
                <p14:xfrm>
                  <a:off x="4657451" y="5200369"/>
                  <a:ext cx="42120" cy="856440"/>
                </p14:xfrm>
              </p:contentPart>
            </mc:Choice>
            <mc:Fallback xmlns="">
              <p:pic>
                <p:nvPicPr>
                  <p:cNvPr id="25" name="Ink 24">
                    <a:extLst>
                      <a:ext uri="{FF2B5EF4-FFF2-40B4-BE49-F238E27FC236}">
                        <a16:creationId xmlns:a16="http://schemas.microsoft.com/office/drawing/2014/main" id="{A54EE4A5-A6FB-4A05-D3BD-D1DEC08CBE99}"/>
                      </a:ext>
                    </a:extLst>
                  </p:cNvPr>
                  <p:cNvPicPr/>
                  <p:nvPr/>
                </p:nvPicPr>
                <p:blipFill>
                  <a:blip r:embed="rId6"/>
                  <a:stretch>
                    <a:fillRect/>
                  </a:stretch>
                </p:blipFill>
                <p:spPr>
                  <a:xfrm>
                    <a:off x="4651331" y="5194210"/>
                    <a:ext cx="54360" cy="868758"/>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33" name="Ink 32">
                    <a:extLst>
                      <a:ext uri="{FF2B5EF4-FFF2-40B4-BE49-F238E27FC236}">
                        <a16:creationId xmlns:a16="http://schemas.microsoft.com/office/drawing/2014/main" id="{9F30D889-0A58-FB08-542D-418687AE38FA}"/>
                      </a:ext>
                    </a:extLst>
                  </p14:cNvPr>
                  <p14:cNvContentPartPr/>
                  <p14:nvPr/>
                </p14:nvContentPartPr>
                <p14:xfrm>
                  <a:off x="4600211" y="5255089"/>
                  <a:ext cx="172440" cy="785520"/>
                </p14:xfrm>
              </p:contentPart>
            </mc:Choice>
            <mc:Fallback xmlns="">
              <p:pic>
                <p:nvPicPr>
                  <p:cNvPr id="33" name="Ink 32">
                    <a:extLst>
                      <a:ext uri="{FF2B5EF4-FFF2-40B4-BE49-F238E27FC236}">
                        <a16:creationId xmlns:a16="http://schemas.microsoft.com/office/drawing/2014/main" id="{9F30D889-0A58-FB08-542D-418687AE38FA}"/>
                      </a:ext>
                    </a:extLst>
                  </p:cNvPr>
                  <p:cNvPicPr/>
                  <p:nvPr/>
                </p:nvPicPr>
                <p:blipFill>
                  <a:blip r:embed="rId8"/>
                  <a:stretch>
                    <a:fillRect/>
                  </a:stretch>
                </p:blipFill>
                <p:spPr>
                  <a:xfrm>
                    <a:off x="4564571" y="5219235"/>
                    <a:ext cx="244080" cy="857589"/>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38" name="Ink 37">
                    <a:extLst>
                      <a:ext uri="{FF2B5EF4-FFF2-40B4-BE49-F238E27FC236}">
                        <a16:creationId xmlns:a16="http://schemas.microsoft.com/office/drawing/2014/main" id="{C8CEA73B-3559-69BC-2FE0-E1B9FDDCDA01}"/>
                      </a:ext>
                    </a:extLst>
                  </p14:cNvPr>
                  <p14:cNvContentPartPr/>
                  <p14:nvPr/>
                </p14:nvContentPartPr>
                <p14:xfrm>
                  <a:off x="4593371" y="5617249"/>
                  <a:ext cx="186120" cy="9000"/>
                </p14:xfrm>
              </p:contentPart>
            </mc:Choice>
            <mc:Fallback xmlns="">
              <p:pic>
                <p:nvPicPr>
                  <p:cNvPr id="38" name="Ink 37">
                    <a:extLst>
                      <a:ext uri="{FF2B5EF4-FFF2-40B4-BE49-F238E27FC236}">
                        <a16:creationId xmlns:a16="http://schemas.microsoft.com/office/drawing/2014/main" id="{C8CEA73B-3559-69BC-2FE0-E1B9FDDCDA01}"/>
                      </a:ext>
                    </a:extLst>
                  </p:cNvPr>
                  <p:cNvPicPr/>
                  <p:nvPr/>
                </p:nvPicPr>
                <p:blipFill>
                  <a:blip r:embed="rId10"/>
                  <a:stretch>
                    <a:fillRect/>
                  </a:stretch>
                </p:blipFill>
                <p:spPr>
                  <a:xfrm>
                    <a:off x="4557371" y="5581249"/>
                    <a:ext cx="257760" cy="8064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9" name="Ink 38">
                    <a:extLst>
                      <a:ext uri="{FF2B5EF4-FFF2-40B4-BE49-F238E27FC236}">
                        <a16:creationId xmlns:a16="http://schemas.microsoft.com/office/drawing/2014/main" id="{13D62B49-D6E5-7220-A141-9F595B3A6678}"/>
                      </a:ext>
                    </a:extLst>
                  </p14:cNvPr>
                  <p14:cNvContentPartPr/>
                  <p14:nvPr/>
                </p14:nvContentPartPr>
                <p14:xfrm>
                  <a:off x="4545491" y="5210089"/>
                  <a:ext cx="274680" cy="539280"/>
                </p14:xfrm>
              </p:contentPart>
            </mc:Choice>
            <mc:Fallback xmlns="">
              <p:pic>
                <p:nvPicPr>
                  <p:cNvPr id="39" name="Ink 38">
                    <a:extLst>
                      <a:ext uri="{FF2B5EF4-FFF2-40B4-BE49-F238E27FC236}">
                        <a16:creationId xmlns:a16="http://schemas.microsoft.com/office/drawing/2014/main" id="{13D62B49-D6E5-7220-A141-9F595B3A6678}"/>
                      </a:ext>
                    </a:extLst>
                  </p:cNvPr>
                  <p:cNvPicPr/>
                  <p:nvPr/>
                </p:nvPicPr>
                <p:blipFill>
                  <a:blip r:embed="rId12"/>
                  <a:stretch>
                    <a:fillRect/>
                  </a:stretch>
                </p:blipFill>
                <p:spPr>
                  <a:xfrm>
                    <a:off x="4536491" y="5201035"/>
                    <a:ext cx="292320" cy="557027"/>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42" name="Ink 41">
                    <a:extLst>
                      <a:ext uri="{FF2B5EF4-FFF2-40B4-BE49-F238E27FC236}">
                        <a16:creationId xmlns:a16="http://schemas.microsoft.com/office/drawing/2014/main" id="{2D319F4C-DC8D-F4F3-256C-80D533BBE279}"/>
                      </a:ext>
                    </a:extLst>
                  </p14:cNvPr>
                  <p14:cNvContentPartPr/>
                  <p14:nvPr/>
                </p14:nvContentPartPr>
                <p14:xfrm>
                  <a:off x="4604891" y="5197849"/>
                  <a:ext cx="200880" cy="222480"/>
                </p14:xfrm>
              </p:contentPart>
            </mc:Choice>
            <mc:Fallback xmlns="">
              <p:pic>
                <p:nvPicPr>
                  <p:cNvPr id="42" name="Ink 41">
                    <a:extLst>
                      <a:ext uri="{FF2B5EF4-FFF2-40B4-BE49-F238E27FC236}">
                        <a16:creationId xmlns:a16="http://schemas.microsoft.com/office/drawing/2014/main" id="{2D319F4C-DC8D-F4F3-256C-80D533BBE279}"/>
                      </a:ext>
                    </a:extLst>
                  </p:cNvPr>
                  <p:cNvPicPr/>
                  <p:nvPr/>
                </p:nvPicPr>
                <p:blipFill>
                  <a:blip r:embed="rId14"/>
                  <a:stretch>
                    <a:fillRect/>
                  </a:stretch>
                </p:blipFill>
                <p:spPr>
                  <a:xfrm>
                    <a:off x="4596251" y="5188790"/>
                    <a:ext cx="218520" cy="240235"/>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43" name="Ink 42">
                    <a:extLst>
                      <a:ext uri="{FF2B5EF4-FFF2-40B4-BE49-F238E27FC236}">
                        <a16:creationId xmlns:a16="http://schemas.microsoft.com/office/drawing/2014/main" id="{09820B1E-445D-3B29-A7C5-5C57EC835ED1}"/>
                      </a:ext>
                    </a:extLst>
                  </p14:cNvPr>
                  <p14:cNvContentPartPr/>
                  <p14:nvPr/>
                </p14:nvContentPartPr>
                <p14:xfrm>
                  <a:off x="4786691" y="5440849"/>
                  <a:ext cx="30240" cy="93600"/>
                </p14:xfrm>
              </p:contentPart>
            </mc:Choice>
            <mc:Fallback xmlns="">
              <p:pic>
                <p:nvPicPr>
                  <p:cNvPr id="43" name="Ink 42">
                    <a:extLst>
                      <a:ext uri="{FF2B5EF4-FFF2-40B4-BE49-F238E27FC236}">
                        <a16:creationId xmlns:a16="http://schemas.microsoft.com/office/drawing/2014/main" id="{09820B1E-445D-3B29-A7C5-5C57EC835ED1}"/>
                      </a:ext>
                    </a:extLst>
                  </p:cNvPr>
                  <p:cNvPicPr/>
                  <p:nvPr/>
                </p:nvPicPr>
                <p:blipFill>
                  <a:blip r:embed="rId16"/>
                  <a:stretch>
                    <a:fillRect/>
                  </a:stretch>
                </p:blipFill>
                <p:spPr>
                  <a:xfrm>
                    <a:off x="4777691" y="5432142"/>
                    <a:ext cx="47880" cy="111377"/>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44" name="Ink 43">
                    <a:extLst>
                      <a:ext uri="{FF2B5EF4-FFF2-40B4-BE49-F238E27FC236}">
                        <a16:creationId xmlns:a16="http://schemas.microsoft.com/office/drawing/2014/main" id="{EC50AF34-0525-641F-16B0-EA72F6EC4CA9}"/>
                      </a:ext>
                    </a:extLst>
                  </p14:cNvPr>
                  <p14:cNvContentPartPr/>
                  <p14:nvPr/>
                </p14:nvContentPartPr>
                <p14:xfrm>
                  <a:off x="4807211" y="5447689"/>
                  <a:ext cx="7560" cy="24480"/>
                </p14:xfrm>
              </p:contentPart>
            </mc:Choice>
            <mc:Fallback xmlns="">
              <p:pic>
                <p:nvPicPr>
                  <p:cNvPr id="44" name="Ink 43">
                    <a:extLst>
                      <a:ext uri="{FF2B5EF4-FFF2-40B4-BE49-F238E27FC236}">
                        <a16:creationId xmlns:a16="http://schemas.microsoft.com/office/drawing/2014/main" id="{EC50AF34-0525-641F-16B0-EA72F6EC4CA9}"/>
                      </a:ext>
                    </a:extLst>
                  </p:cNvPr>
                  <p:cNvPicPr/>
                  <p:nvPr/>
                </p:nvPicPr>
                <p:blipFill>
                  <a:blip r:embed="rId18"/>
                  <a:stretch>
                    <a:fillRect/>
                  </a:stretch>
                </p:blipFill>
                <p:spPr>
                  <a:xfrm>
                    <a:off x="4798211" y="5438555"/>
                    <a:ext cx="25200" cy="42383"/>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45" name="Ink 44">
                    <a:extLst>
                      <a:ext uri="{FF2B5EF4-FFF2-40B4-BE49-F238E27FC236}">
                        <a16:creationId xmlns:a16="http://schemas.microsoft.com/office/drawing/2014/main" id="{EC792169-4738-C7FF-AC58-B71AEF48A6BC}"/>
                      </a:ext>
                    </a:extLst>
                  </p14:cNvPr>
                  <p14:cNvContentPartPr/>
                  <p14:nvPr/>
                </p14:nvContentPartPr>
                <p14:xfrm>
                  <a:off x="4690931" y="5203249"/>
                  <a:ext cx="48240" cy="37800"/>
                </p14:xfrm>
              </p:contentPart>
            </mc:Choice>
            <mc:Fallback xmlns="">
              <p:pic>
                <p:nvPicPr>
                  <p:cNvPr id="45" name="Ink 44">
                    <a:extLst>
                      <a:ext uri="{FF2B5EF4-FFF2-40B4-BE49-F238E27FC236}">
                        <a16:creationId xmlns:a16="http://schemas.microsoft.com/office/drawing/2014/main" id="{EC792169-4738-C7FF-AC58-B71AEF48A6BC}"/>
                      </a:ext>
                    </a:extLst>
                  </p:cNvPr>
                  <p:cNvPicPr/>
                  <p:nvPr/>
                </p:nvPicPr>
                <p:blipFill>
                  <a:blip r:embed="rId20"/>
                  <a:stretch>
                    <a:fillRect/>
                  </a:stretch>
                </p:blipFill>
                <p:spPr>
                  <a:xfrm>
                    <a:off x="4681931" y="5194526"/>
                    <a:ext cx="65880" cy="5561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47" name="Ink 46">
                    <a:extLst>
                      <a:ext uri="{FF2B5EF4-FFF2-40B4-BE49-F238E27FC236}">
                        <a16:creationId xmlns:a16="http://schemas.microsoft.com/office/drawing/2014/main" id="{D26DEC99-6ECA-88C8-3E2C-F4CDB45487FD}"/>
                      </a:ext>
                    </a:extLst>
                  </p14:cNvPr>
                  <p14:cNvContentPartPr/>
                  <p14:nvPr/>
                </p14:nvContentPartPr>
                <p14:xfrm>
                  <a:off x="4573931" y="5715169"/>
                  <a:ext cx="102240" cy="276120"/>
                </p14:xfrm>
              </p:contentPart>
            </mc:Choice>
            <mc:Fallback xmlns="">
              <p:pic>
                <p:nvPicPr>
                  <p:cNvPr id="47" name="Ink 46">
                    <a:extLst>
                      <a:ext uri="{FF2B5EF4-FFF2-40B4-BE49-F238E27FC236}">
                        <a16:creationId xmlns:a16="http://schemas.microsoft.com/office/drawing/2014/main" id="{D26DEC99-6ECA-88C8-3E2C-F4CDB45487FD}"/>
                      </a:ext>
                    </a:extLst>
                  </p:cNvPr>
                  <p:cNvPicPr/>
                  <p:nvPr/>
                </p:nvPicPr>
                <p:blipFill>
                  <a:blip r:embed="rId22"/>
                  <a:stretch>
                    <a:fillRect/>
                  </a:stretch>
                </p:blipFill>
                <p:spPr>
                  <a:xfrm>
                    <a:off x="4564931" y="5706484"/>
                    <a:ext cx="119880" cy="293852"/>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48" name="Ink 47">
                    <a:extLst>
                      <a:ext uri="{FF2B5EF4-FFF2-40B4-BE49-F238E27FC236}">
                        <a16:creationId xmlns:a16="http://schemas.microsoft.com/office/drawing/2014/main" id="{39333D0F-ECE5-831A-E398-E417BEE8DDEF}"/>
                      </a:ext>
                    </a:extLst>
                  </p14:cNvPr>
                  <p14:cNvContentPartPr/>
                  <p14:nvPr/>
                </p14:nvContentPartPr>
                <p14:xfrm>
                  <a:off x="4553771" y="5713009"/>
                  <a:ext cx="34920" cy="77760"/>
                </p14:xfrm>
              </p:contentPart>
            </mc:Choice>
            <mc:Fallback xmlns="">
              <p:pic>
                <p:nvPicPr>
                  <p:cNvPr id="48" name="Ink 47">
                    <a:extLst>
                      <a:ext uri="{FF2B5EF4-FFF2-40B4-BE49-F238E27FC236}">
                        <a16:creationId xmlns:a16="http://schemas.microsoft.com/office/drawing/2014/main" id="{39333D0F-ECE5-831A-E398-E417BEE8DDEF}"/>
                      </a:ext>
                    </a:extLst>
                  </p:cNvPr>
                  <p:cNvPicPr/>
                  <p:nvPr/>
                </p:nvPicPr>
                <p:blipFill>
                  <a:blip r:embed="rId24"/>
                  <a:stretch>
                    <a:fillRect/>
                  </a:stretch>
                </p:blipFill>
                <p:spPr>
                  <a:xfrm>
                    <a:off x="4545131" y="5703967"/>
                    <a:ext cx="52560" cy="95482"/>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51" name="Ink 50">
                    <a:extLst>
                      <a:ext uri="{FF2B5EF4-FFF2-40B4-BE49-F238E27FC236}">
                        <a16:creationId xmlns:a16="http://schemas.microsoft.com/office/drawing/2014/main" id="{28043149-DA06-A019-E418-913C94B5A47B}"/>
                      </a:ext>
                    </a:extLst>
                  </p14:cNvPr>
                  <p14:cNvContentPartPr/>
                  <p14:nvPr/>
                </p14:nvContentPartPr>
                <p14:xfrm>
                  <a:off x="4735211" y="5838649"/>
                  <a:ext cx="84600" cy="236160"/>
                </p14:xfrm>
              </p:contentPart>
            </mc:Choice>
            <mc:Fallback xmlns="">
              <p:pic>
                <p:nvPicPr>
                  <p:cNvPr id="51" name="Ink 50">
                    <a:extLst>
                      <a:ext uri="{FF2B5EF4-FFF2-40B4-BE49-F238E27FC236}">
                        <a16:creationId xmlns:a16="http://schemas.microsoft.com/office/drawing/2014/main" id="{28043149-DA06-A019-E418-913C94B5A47B}"/>
                      </a:ext>
                    </a:extLst>
                  </p:cNvPr>
                  <p:cNvPicPr/>
                  <p:nvPr/>
                </p:nvPicPr>
                <p:blipFill>
                  <a:blip r:embed="rId26"/>
                  <a:stretch>
                    <a:fillRect/>
                  </a:stretch>
                </p:blipFill>
                <p:spPr>
                  <a:xfrm>
                    <a:off x="4726211" y="5829956"/>
                    <a:ext cx="102240" cy="253908"/>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53" name="Ink 52">
                    <a:extLst>
                      <a:ext uri="{FF2B5EF4-FFF2-40B4-BE49-F238E27FC236}">
                        <a16:creationId xmlns:a16="http://schemas.microsoft.com/office/drawing/2014/main" id="{81FE80C7-573D-A9F0-AFF1-3918D098228C}"/>
                      </a:ext>
                    </a:extLst>
                  </p14:cNvPr>
                  <p14:cNvContentPartPr/>
                  <p14:nvPr/>
                </p14:nvContentPartPr>
                <p14:xfrm>
                  <a:off x="4551611" y="5986249"/>
                  <a:ext cx="34560" cy="86040"/>
                </p14:xfrm>
              </p:contentPart>
            </mc:Choice>
            <mc:Fallback xmlns="">
              <p:pic>
                <p:nvPicPr>
                  <p:cNvPr id="53" name="Ink 52">
                    <a:extLst>
                      <a:ext uri="{FF2B5EF4-FFF2-40B4-BE49-F238E27FC236}">
                        <a16:creationId xmlns:a16="http://schemas.microsoft.com/office/drawing/2014/main" id="{81FE80C7-573D-A9F0-AFF1-3918D098228C}"/>
                      </a:ext>
                    </a:extLst>
                  </p:cNvPr>
                  <p:cNvPicPr/>
                  <p:nvPr/>
                </p:nvPicPr>
                <p:blipFill>
                  <a:blip r:embed="rId28"/>
                  <a:stretch>
                    <a:fillRect/>
                  </a:stretch>
                </p:blipFill>
                <p:spPr>
                  <a:xfrm>
                    <a:off x="4542611" y="5977211"/>
                    <a:ext cx="52200" cy="103754"/>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54" name="Ink 53">
                    <a:extLst>
                      <a:ext uri="{FF2B5EF4-FFF2-40B4-BE49-F238E27FC236}">
                        <a16:creationId xmlns:a16="http://schemas.microsoft.com/office/drawing/2014/main" id="{109023D7-ACC0-77DA-5930-EB15D4B61880}"/>
                      </a:ext>
                    </a:extLst>
                  </p14:cNvPr>
                  <p14:cNvContentPartPr/>
                  <p14:nvPr/>
                </p14:nvContentPartPr>
                <p14:xfrm>
                  <a:off x="4557731" y="5837929"/>
                  <a:ext cx="64440" cy="34560"/>
                </p14:xfrm>
              </p:contentPart>
            </mc:Choice>
            <mc:Fallback xmlns="">
              <p:pic>
                <p:nvPicPr>
                  <p:cNvPr id="54" name="Ink 53">
                    <a:extLst>
                      <a:ext uri="{FF2B5EF4-FFF2-40B4-BE49-F238E27FC236}">
                        <a16:creationId xmlns:a16="http://schemas.microsoft.com/office/drawing/2014/main" id="{109023D7-ACC0-77DA-5930-EB15D4B61880}"/>
                      </a:ext>
                    </a:extLst>
                  </p:cNvPr>
                  <p:cNvPicPr/>
                  <p:nvPr/>
                </p:nvPicPr>
                <p:blipFill>
                  <a:blip r:embed="rId30"/>
                  <a:stretch>
                    <a:fillRect/>
                  </a:stretch>
                </p:blipFill>
                <p:spPr>
                  <a:xfrm>
                    <a:off x="4549091" y="5828929"/>
                    <a:ext cx="82080" cy="52200"/>
                  </a:xfrm>
                  <a:prstGeom prst="rect">
                    <a:avLst/>
                  </a:prstGeom>
                </p:spPr>
              </p:pic>
            </mc:Fallback>
          </mc:AlternateContent>
          <p:grpSp>
            <p:nvGrpSpPr>
              <p:cNvPr id="57" name="Group 56">
                <a:extLst>
                  <a:ext uri="{FF2B5EF4-FFF2-40B4-BE49-F238E27FC236}">
                    <a16:creationId xmlns:a16="http://schemas.microsoft.com/office/drawing/2014/main" id="{9D2FDBA3-80FC-83F0-94DE-1F185A44EA45}"/>
                  </a:ext>
                </a:extLst>
              </p:cNvPr>
              <p:cNvGrpSpPr/>
              <p:nvPr/>
            </p:nvGrpSpPr>
            <p:grpSpPr>
              <a:xfrm>
                <a:off x="4585091" y="5706529"/>
                <a:ext cx="230400" cy="337680"/>
                <a:chOff x="4585091" y="5706529"/>
                <a:chExt cx="230400" cy="337680"/>
              </a:xfrm>
            </p:grpSpPr>
            <mc:AlternateContent xmlns:mc="http://schemas.openxmlformats.org/markup-compatibility/2006" xmlns:p14="http://schemas.microsoft.com/office/powerpoint/2010/main">
              <mc:Choice Requires="p14">
                <p:contentPart p14:bwMode="auto" r:id="rId31">
                  <p14:nvContentPartPr>
                    <p14:cNvPr id="35" name="Ink 34">
                      <a:extLst>
                        <a:ext uri="{FF2B5EF4-FFF2-40B4-BE49-F238E27FC236}">
                          <a16:creationId xmlns:a16="http://schemas.microsoft.com/office/drawing/2014/main" id="{9FE7F0BD-0AEA-1140-05D0-A0E3E84F8141}"/>
                        </a:ext>
                      </a:extLst>
                    </p14:cNvPr>
                    <p14:cNvContentPartPr/>
                    <p14:nvPr/>
                  </p14:nvContentPartPr>
                  <p14:xfrm>
                    <a:off x="4585091" y="5876809"/>
                    <a:ext cx="187920" cy="167400"/>
                  </p14:xfrm>
                </p:contentPart>
              </mc:Choice>
              <mc:Fallback xmlns="">
                <p:pic>
                  <p:nvPicPr>
                    <p:cNvPr id="35" name="Ink 34">
                      <a:extLst>
                        <a:ext uri="{FF2B5EF4-FFF2-40B4-BE49-F238E27FC236}">
                          <a16:creationId xmlns:a16="http://schemas.microsoft.com/office/drawing/2014/main" id="{9FE7F0BD-0AEA-1140-05D0-A0E3E84F8141}"/>
                        </a:ext>
                      </a:extLst>
                    </p:cNvPr>
                    <p:cNvPicPr/>
                    <p:nvPr/>
                  </p:nvPicPr>
                  <p:blipFill>
                    <a:blip r:embed="rId32"/>
                    <a:stretch>
                      <a:fillRect/>
                    </a:stretch>
                  </p:blipFill>
                  <p:spPr>
                    <a:xfrm>
                      <a:off x="4549451" y="5840575"/>
                      <a:ext cx="259560" cy="239505"/>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6" name="Ink 35">
                      <a:extLst>
                        <a:ext uri="{FF2B5EF4-FFF2-40B4-BE49-F238E27FC236}">
                          <a16:creationId xmlns:a16="http://schemas.microsoft.com/office/drawing/2014/main" id="{6155B11A-6F26-4335-FD8C-AC03563FCD55}"/>
                        </a:ext>
                      </a:extLst>
                    </p14:cNvPr>
                    <p14:cNvContentPartPr/>
                    <p14:nvPr/>
                  </p14:nvContentPartPr>
                  <p14:xfrm>
                    <a:off x="4595531" y="5742529"/>
                    <a:ext cx="176040" cy="8280"/>
                  </p14:xfrm>
                </p:contentPart>
              </mc:Choice>
              <mc:Fallback xmlns="">
                <p:pic>
                  <p:nvPicPr>
                    <p:cNvPr id="36" name="Ink 35">
                      <a:extLst>
                        <a:ext uri="{FF2B5EF4-FFF2-40B4-BE49-F238E27FC236}">
                          <a16:creationId xmlns:a16="http://schemas.microsoft.com/office/drawing/2014/main" id="{6155B11A-6F26-4335-FD8C-AC03563FCD55}"/>
                        </a:ext>
                      </a:extLst>
                    </p:cNvPr>
                    <p:cNvPicPr/>
                    <p:nvPr/>
                  </p:nvPicPr>
                  <p:blipFill>
                    <a:blip r:embed="rId34"/>
                    <a:stretch>
                      <a:fillRect/>
                    </a:stretch>
                  </p:blipFill>
                  <p:spPr>
                    <a:xfrm>
                      <a:off x="4559891" y="5706889"/>
                      <a:ext cx="247680" cy="7992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56" name="Ink 55">
                      <a:extLst>
                        <a:ext uri="{FF2B5EF4-FFF2-40B4-BE49-F238E27FC236}">
                          <a16:creationId xmlns:a16="http://schemas.microsoft.com/office/drawing/2014/main" id="{3CEBF0E9-6793-45F2-B387-334F77E70A6C}"/>
                        </a:ext>
                      </a:extLst>
                    </p14:cNvPr>
                    <p14:cNvContentPartPr/>
                    <p14:nvPr/>
                  </p14:nvContentPartPr>
                  <p14:xfrm>
                    <a:off x="4736651" y="5706529"/>
                    <a:ext cx="78840" cy="95400"/>
                  </p14:xfrm>
                </p:contentPart>
              </mc:Choice>
              <mc:Fallback xmlns="">
                <p:pic>
                  <p:nvPicPr>
                    <p:cNvPr id="56" name="Ink 55">
                      <a:extLst>
                        <a:ext uri="{FF2B5EF4-FFF2-40B4-BE49-F238E27FC236}">
                          <a16:creationId xmlns:a16="http://schemas.microsoft.com/office/drawing/2014/main" id="{3CEBF0E9-6793-45F2-B387-334F77E70A6C}"/>
                        </a:ext>
                      </a:extLst>
                    </p:cNvPr>
                    <p:cNvPicPr/>
                    <p:nvPr/>
                  </p:nvPicPr>
                  <p:blipFill>
                    <a:blip r:embed="rId36"/>
                    <a:stretch>
                      <a:fillRect/>
                    </a:stretch>
                  </p:blipFill>
                  <p:spPr>
                    <a:xfrm>
                      <a:off x="4728011" y="5697461"/>
                      <a:ext cx="96480" cy="113174"/>
                    </a:xfrm>
                    <a:prstGeom prst="rect">
                      <a:avLst/>
                    </a:prstGeom>
                  </p:spPr>
                </p:pic>
              </mc:Fallback>
            </mc:AlternateContent>
          </p:grpSp>
        </p:grpSp>
      </p:grpSp>
      <p:pic>
        <p:nvPicPr>
          <p:cNvPr id="82" name="Picture 81">
            <a:extLst>
              <a:ext uri="{FF2B5EF4-FFF2-40B4-BE49-F238E27FC236}">
                <a16:creationId xmlns:a16="http://schemas.microsoft.com/office/drawing/2014/main" id="{5152B747-ABF2-F4CA-14AF-A9846AFF3C2F}"/>
              </a:ext>
            </a:extLst>
          </p:cNvPr>
          <p:cNvPicPr>
            <a:picLocks noChangeAspect="1"/>
          </p:cNvPicPr>
          <p:nvPr/>
        </p:nvPicPr>
        <p:blipFill>
          <a:blip r:embed="rId37"/>
          <a:stretch>
            <a:fillRect/>
          </a:stretch>
        </p:blipFill>
        <p:spPr>
          <a:xfrm>
            <a:off x="6370400" y="4848299"/>
            <a:ext cx="495325" cy="1242905"/>
          </a:xfrm>
          <a:prstGeom prst="rect">
            <a:avLst/>
          </a:prstGeom>
        </p:spPr>
      </p:pic>
      <p:sp>
        <p:nvSpPr>
          <p:cNvPr id="86" name="TextBox 85">
            <a:extLst>
              <a:ext uri="{FF2B5EF4-FFF2-40B4-BE49-F238E27FC236}">
                <a16:creationId xmlns:a16="http://schemas.microsoft.com/office/drawing/2014/main" id="{34B4C269-0853-1D79-2C65-2116905F4764}"/>
              </a:ext>
            </a:extLst>
          </p:cNvPr>
          <p:cNvSpPr txBox="1"/>
          <p:nvPr/>
        </p:nvSpPr>
        <p:spPr>
          <a:xfrm>
            <a:off x="4594340" y="6112962"/>
            <a:ext cx="1228602" cy="646331"/>
          </a:xfrm>
          <a:prstGeom prst="rect">
            <a:avLst/>
          </a:prstGeom>
          <a:noFill/>
        </p:spPr>
        <p:txBody>
          <a:bodyPr wrap="square">
            <a:spAutoFit/>
          </a:bodyPr>
          <a:lstStyle/>
          <a:p>
            <a:pPr algn="ctr"/>
            <a:r>
              <a:rPr lang="en-US" sz="1800" b="1" dirty="0"/>
              <a:t>Median User</a:t>
            </a:r>
            <a:endParaRPr lang="en-US" b="1" dirty="0"/>
          </a:p>
        </p:txBody>
      </p:sp>
      <p:sp>
        <p:nvSpPr>
          <p:cNvPr id="87" name="TextBox 86">
            <a:extLst>
              <a:ext uri="{FF2B5EF4-FFF2-40B4-BE49-F238E27FC236}">
                <a16:creationId xmlns:a16="http://schemas.microsoft.com/office/drawing/2014/main" id="{444074BE-0990-B864-867E-5D38055A7473}"/>
              </a:ext>
            </a:extLst>
          </p:cNvPr>
          <p:cNvSpPr txBox="1"/>
          <p:nvPr/>
        </p:nvSpPr>
        <p:spPr>
          <a:xfrm>
            <a:off x="6009720" y="6113313"/>
            <a:ext cx="1169733" cy="646331"/>
          </a:xfrm>
          <a:prstGeom prst="rect">
            <a:avLst/>
          </a:prstGeom>
          <a:noFill/>
        </p:spPr>
        <p:txBody>
          <a:bodyPr wrap="square">
            <a:spAutoFit/>
          </a:bodyPr>
          <a:lstStyle/>
          <a:p>
            <a:pPr algn="ctr"/>
            <a:r>
              <a:rPr lang="en-US" sz="1800" b="1" dirty="0"/>
              <a:t>Average User</a:t>
            </a:r>
            <a:endParaRPr lang="en-US" b="1" dirty="0"/>
          </a:p>
        </p:txBody>
      </p:sp>
      <p:sp>
        <p:nvSpPr>
          <p:cNvPr id="88" name="TextBox 87">
            <a:extLst>
              <a:ext uri="{FF2B5EF4-FFF2-40B4-BE49-F238E27FC236}">
                <a16:creationId xmlns:a16="http://schemas.microsoft.com/office/drawing/2014/main" id="{DCE36F21-0A50-391F-8E05-CB7A362CBAE5}"/>
              </a:ext>
            </a:extLst>
          </p:cNvPr>
          <p:cNvSpPr txBox="1"/>
          <p:nvPr/>
        </p:nvSpPr>
        <p:spPr>
          <a:xfrm>
            <a:off x="7479506" y="6128785"/>
            <a:ext cx="1065359" cy="646331"/>
          </a:xfrm>
          <a:prstGeom prst="rect">
            <a:avLst/>
          </a:prstGeom>
          <a:noFill/>
        </p:spPr>
        <p:txBody>
          <a:bodyPr wrap="square">
            <a:spAutoFit/>
          </a:bodyPr>
          <a:lstStyle/>
          <a:p>
            <a:pPr algn="ctr"/>
            <a:r>
              <a:rPr lang="en-US" sz="1800" b="1" dirty="0"/>
              <a:t>High User</a:t>
            </a:r>
            <a:endParaRPr lang="en-US" b="1" dirty="0"/>
          </a:p>
        </p:txBody>
      </p:sp>
      <p:sp>
        <p:nvSpPr>
          <p:cNvPr id="89" name="TextBox 88">
            <a:extLst>
              <a:ext uri="{FF2B5EF4-FFF2-40B4-BE49-F238E27FC236}">
                <a16:creationId xmlns:a16="http://schemas.microsoft.com/office/drawing/2014/main" id="{91E0FB07-8E09-9C78-F1EE-14751C48931C}"/>
              </a:ext>
            </a:extLst>
          </p:cNvPr>
          <p:cNvSpPr txBox="1"/>
          <p:nvPr/>
        </p:nvSpPr>
        <p:spPr>
          <a:xfrm>
            <a:off x="8588405" y="6114218"/>
            <a:ext cx="1691350" cy="646331"/>
          </a:xfrm>
          <a:prstGeom prst="rect">
            <a:avLst/>
          </a:prstGeom>
          <a:noFill/>
        </p:spPr>
        <p:txBody>
          <a:bodyPr wrap="square">
            <a:spAutoFit/>
          </a:bodyPr>
          <a:lstStyle/>
          <a:p>
            <a:pPr algn="ctr"/>
            <a:r>
              <a:rPr lang="en-US" b="1" dirty="0"/>
              <a:t>Very High</a:t>
            </a:r>
            <a:r>
              <a:rPr lang="en-US" sz="1800" b="1" dirty="0"/>
              <a:t> User</a:t>
            </a:r>
            <a:endParaRPr lang="en-US" b="1" dirty="0"/>
          </a:p>
        </p:txBody>
      </p:sp>
      <p:pic>
        <p:nvPicPr>
          <p:cNvPr id="90" name="Picture 89">
            <a:extLst>
              <a:ext uri="{FF2B5EF4-FFF2-40B4-BE49-F238E27FC236}">
                <a16:creationId xmlns:a16="http://schemas.microsoft.com/office/drawing/2014/main" id="{5A4B5B54-C152-28FC-53AB-AA6CEFF231FE}"/>
              </a:ext>
            </a:extLst>
          </p:cNvPr>
          <p:cNvPicPr>
            <a:picLocks noChangeAspect="1"/>
          </p:cNvPicPr>
          <p:nvPr/>
        </p:nvPicPr>
        <p:blipFill>
          <a:blip r:embed="rId37"/>
          <a:srcRect t="73047"/>
          <a:stretch/>
        </p:blipFill>
        <p:spPr>
          <a:xfrm>
            <a:off x="7814976" y="5797618"/>
            <a:ext cx="495325" cy="299527"/>
          </a:xfrm>
          <a:prstGeom prst="rect">
            <a:avLst/>
          </a:prstGeom>
        </p:spPr>
      </p:pic>
      <p:pic>
        <p:nvPicPr>
          <p:cNvPr id="91" name="Picture 90">
            <a:extLst>
              <a:ext uri="{FF2B5EF4-FFF2-40B4-BE49-F238E27FC236}">
                <a16:creationId xmlns:a16="http://schemas.microsoft.com/office/drawing/2014/main" id="{D2335EE9-D06E-BD7B-A073-F04FC291EEE7}"/>
              </a:ext>
            </a:extLst>
          </p:cNvPr>
          <p:cNvPicPr>
            <a:picLocks noChangeAspect="1"/>
          </p:cNvPicPr>
          <p:nvPr/>
        </p:nvPicPr>
        <p:blipFill>
          <a:blip r:embed="rId37"/>
          <a:srcRect b="26504"/>
          <a:stretch/>
        </p:blipFill>
        <p:spPr>
          <a:xfrm>
            <a:off x="7804455" y="4217310"/>
            <a:ext cx="495325" cy="816762"/>
          </a:xfrm>
          <a:prstGeom prst="rect">
            <a:avLst/>
          </a:prstGeom>
          <a:noFill/>
        </p:spPr>
      </p:pic>
      <p:pic>
        <p:nvPicPr>
          <p:cNvPr id="92" name="Picture 91">
            <a:extLst>
              <a:ext uri="{FF2B5EF4-FFF2-40B4-BE49-F238E27FC236}">
                <a16:creationId xmlns:a16="http://schemas.microsoft.com/office/drawing/2014/main" id="{41A38D8E-08C1-763B-8D91-D38DC8570D1E}"/>
              </a:ext>
            </a:extLst>
          </p:cNvPr>
          <p:cNvPicPr>
            <a:picLocks noChangeAspect="1"/>
          </p:cNvPicPr>
          <p:nvPr/>
        </p:nvPicPr>
        <p:blipFill>
          <a:blip r:embed="rId37"/>
          <a:srcRect t="49905" b="26290"/>
          <a:stretch/>
        </p:blipFill>
        <p:spPr>
          <a:xfrm>
            <a:off x="7809166" y="5539614"/>
            <a:ext cx="495325" cy="264546"/>
          </a:xfrm>
          <a:prstGeom prst="rect">
            <a:avLst/>
          </a:prstGeom>
        </p:spPr>
      </p:pic>
      <p:pic>
        <p:nvPicPr>
          <p:cNvPr id="93" name="Picture 92">
            <a:extLst>
              <a:ext uri="{FF2B5EF4-FFF2-40B4-BE49-F238E27FC236}">
                <a16:creationId xmlns:a16="http://schemas.microsoft.com/office/drawing/2014/main" id="{96A772A7-756B-FCE6-CC1D-9DF6889C706E}"/>
              </a:ext>
            </a:extLst>
          </p:cNvPr>
          <p:cNvPicPr>
            <a:picLocks noChangeAspect="1"/>
          </p:cNvPicPr>
          <p:nvPr/>
        </p:nvPicPr>
        <p:blipFill>
          <a:blip r:embed="rId37"/>
          <a:srcRect t="49905" b="26290"/>
          <a:stretch/>
        </p:blipFill>
        <p:spPr>
          <a:xfrm>
            <a:off x="7806785" y="5283991"/>
            <a:ext cx="495325" cy="264546"/>
          </a:xfrm>
          <a:prstGeom prst="rect">
            <a:avLst/>
          </a:prstGeom>
        </p:spPr>
      </p:pic>
      <p:pic>
        <p:nvPicPr>
          <p:cNvPr id="94" name="Picture 93">
            <a:extLst>
              <a:ext uri="{FF2B5EF4-FFF2-40B4-BE49-F238E27FC236}">
                <a16:creationId xmlns:a16="http://schemas.microsoft.com/office/drawing/2014/main" id="{5CDD2129-D98C-543C-C18C-2FDCED21E99F}"/>
              </a:ext>
            </a:extLst>
          </p:cNvPr>
          <p:cNvPicPr>
            <a:picLocks noChangeAspect="1"/>
          </p:cNvPicPr>
          <p:nvPr/>
        </p:nvPicPr>
        <p:blipFill>
          <a:blip r:embed="rId37"/>
          <a:srcRect t="49905" b="26290"/>
          <a:stretch/>
        </p:blipFill>
        <p:spPr>
          <a:xfrm>
            <a:off x="7804456" y="5033233"/>
            <a:ext cx="495325" cy="264546"/>
          </a:xfrm>
          <a:prstGeom prst="rect">
            <a:avLst/>
          </a:prstGeom>
        </p:spPr>
      </p:pic>
      <p:pic>
        <p:nvPicPr>
          <p:cNvPr id="95" name="Picture 94">
            <a:extLst>
              <a:ext uri="{FF2B5EF4-FFF2-40B4-BE49-F238E27FC236}">
                <a16:creationId xmlns:a16="http://schemas.microsoft.com/office/drawing/2014/main" id="{7C992163-A232-E5B5-7534-3151DE0C8F8D}"/>
              </a:ext>
            </a:extLst>
          </p:cNvPr>
          <p:cNvPicPr>
            <a:picLocks noChangeAspect="1"/>
          </p:cNvPicPr>
          <p:nvPr/>
        </p:nvPicPr>
        <p:blipFill>
          <a:blip r:embed="rId37"/>
          <a:srcRect t="73047"/>
          <a:stretch/>
        </p:blipFill>
        <p:spPr>
          <a:xfrm>
            <a:off x="9247227" y="5791268"/>
            <a:ext cx="495325" cy="299527"/>
          </a:xfrm>
          <a:prstGeom prst="rect">
            <a:avLst/>
          </a:prstGeom>
        </p:spPr>
      </p:pic>
      <p:pic>
        <p:nvPicPr>
          <p:cNvPr id="96" name="Picture 95">
            <a:extLst>
              <a:ext uri="{FF2B5EF4-FFF2-40B4-BE49-F238E27FC236}">
                <a16:creationId xmlns:a16="http://schemas.microsoft.com/office/drawing/2014/main" id="{0C14948B-2D06-C43C-8D2B-DA733BDDE2C0}"/>
              </a:ext>
            </a:extLst>
          </p:cNvPr>
          <p:cNvPicPr>
            <a:picLocks noChangeAspect="1"/>
          </p:cNvPicPr>
          <p:nvPr/>
        </p:nvPicPr>
        <p:blipFill>
          <a:blip r:embed="rId37"/>
          <a:srcRect b="26504"/>
          <a:stretch/>
        </p:blipFill>
        <p:spPr>
          <a:xfrm>
            <a:off x="9230011" y="1912572"/>
            <a:ext cx="495325" cy="816762"/>
          </a:xfrm>
          <a:prstGeom prst="rect">
            <a:avLst/>
          </a:prstGeom>
        </p:spPr>
      </p:pic>
      <p:pic>
        <p:nvPicPr>
          <p:cNvPr id="97" name="Picture 96">
            <a:extLst>
              <a:ext uri="{FF2B5EF4-FFF2-40B4-BE49-F238E27FC236}">
                <a16:creationId xmlns:a16="http://schemas.microsoft.com/office/drawing/2014/main" id="{77A019D4-EB9E-C53C-21D5-D01D049E7047}"/>
              </a:ext>
            </a:extLst>
          </p:cNvPr>
          <p:cNvPicPr>
            <a:picLocks noChangeAspect="1"/>
          </p:cNvPicPr>
          <p:nvPr/>
        </p:nvPicPr>
        <p:blipFill>
          <a:blip r:embed="rId37"/>
          <a:srcRect t="49905" b="26290"/>
          <a:stretch/>
        </p:blipFill>
        <p:spPr>
          <a:xfrm>
            <a:off x="9241417" y="5533264"/>
            <a:ext cx="495325" cy="264546"/>
          </a:xfrm>
          <a:prstGeom prst="rect">
            <a:avLst/>
          </a:prstGeom>
        </p:spPr>
      </p:pic>
      <p:pic>
        <p:nvPicPr>
          <p:cNvPr id="98" name="Picture 97">
            <a:extLst>
              <a:ext uri="{FF2B5EF4-FFF2-40B4-BE49-F238E27FC236}">
                <a16:creationId xmlns:a16="http://schemas.microsoft.com/office/drawing/2014/main" id="{08444307-B138-6249-C812-88F071B6BB39}"/>
              </a:ext>
            </a:extLst>
          </p:cNvPr>
          <p:cNvPicPr>
            <a:picLocks noChangeAspect="1"/>
          </p:cNvPicPr>
          <p:nvPr/>
        </p:nvPicPr>
        <p:blipFill>
          <a:blip r:embed="rId37"/>
          <a:srcRect t="49905" b="26290"/>
          <a:stretch/>
        </p:blipFill>
        <p:spPr>
          <a:xfrm>
            <a:off x="9239036" y="5277641"/>
            <a:ext cx="495325" cy="264546"/>
          </a:xfrm>
          <a:prstGeom prst="rect">
            <a:avLst/>
          </a:prstGeom>
        </p:spPr>
      </p:pic>
      <p:pic>
        <p:nvPicPr>
          <p:cNvPr id="99" name="Picture 98">
            <a:extLst>
              <a:ext uri="{FF2B5EF4-FFF2-40B4-BE49-F238E27FC236}">
                <a16:creationId xmlns:a16="http://schemas.microsoft.com/office/drawing/2014/main" id="{97545373-6722-3FE4-F7F9-2514C35D3D92}"/>
              </a:ext>
            </a:extLst>
          </p:cNvPr>
          <p:cNvPicPr>
            <a:picLocks noChangeAspect="1"/>
          </p:cNvPicPr>
          <p:nvPr/>
        </p:nvPicPr>
        <p:blipFill>
          <a:blip r:embed="rId37"/>
          <a:srcRect t="49905" b="26290"/>
          <a:stretch/>
        </p:blipFill>
        <p:spPr>
          <a:xfrm>
            <a:off x="9236707" y="5026883"/>
            <a:ext cx="495325" cy="264546"/>
          </a:xfrm>
          <a:prstGeom prst="rect">
            <a:avLst/>
          </a:prstGeom>
        </p:spPr>
      </p:pic>
      <p:pic>
        <p:nvPicPr>
          <p:cNvPr id="100" name="Picture 99">
            <a:extLst>
              <a:ext uri="{FF2B5EF4-FFF2-40B4-BE49-F238E27FC236}">
                <a16:creationId xmlns:a16="http://schemas.microsoft.com/office/drawing/2014/main" id="{55755263-DFC6-0BFF-0BDA-96B225375860}"/>
              </a:ext>
            </a:extLst>
          </p:cNvPr>
          <p:cNvPicPr>
            <a:picLocks noChangeAspect="1"/>
          </p:cNvPicPr>
          <p:nvPr/>
        </p:nvPicPr>
        <p:blipFill>
          <a:blip r:embed="rId37"/>
          <a:srcRect t="49905" b="26290"/>
          <a:stretch/>
        </p:blipFill>
        <p:spPr>
          <a:xfrm>
            <a:off x="9239087" y="4768879"/>
            <a:ext cx="495325" cy="264546"/>
          </a:xfrm>
          <a:prstGeom prst="rect">
            <a:avLst/>
          </a:prstGeom>
        </p:spPr>
      </p:pic>
      <p:pic>
        <p:nvPicPr>
          <p:cNvPr id="101" name="Picture 100">
            <a:extLst>
              <a:ext uri="{FF2B5EF4-FFF2-40B4-BE49-F238E27FC236}">
                <a16:creationId xmlns:a16="http://schemas.microsoft.com/office/drawing/2014/main" id="{FAE2BB7E-2DAF-D297-FE1B-F77A02609BE6}"/>
              </a:ext>
            </a:extLst>
          </p:cNvPr>
          <p:cNvPicPr>
            <a:picLocks noChangeAspect="1"/>
          </p:cNvPicPr>
          <p:nvPr/>
        </p:nvPicPr>
        <p:blipFill>
          <a:blip r:embed="rId37"/>
          <a:srcRect t="49905" b="26290"/>
          <a:stretch/>
        </p:blipFill>
        <p:spPr>
          <a:xfrm>
            <a:off x="9236706" y="4513256"/>
            <a:ext cx="495325" cy="264546"/>
          </a:xfrm>
          <a:prstGeom prst="rect">
            <a:avLst/>
          </a:prstGeom>
        </p:spPr>
      </p:pic>
      <p:pic>
        <p:nvPicPr>
          <p:cNvPr id="102" name="Picture 101">
            <a:extLst>
              <a:ext uri="{FF2B5EF4-FFF2-40B4-BE49-F238E27FC236}">
                <a16:creationId xmlns:a16="http://schemas.microsoft.com/office/drawing/2014/main" id="{21C741E2-07DC-6628-5D6B-20CC463EC5F4}"/>
              </a:ext>
            </a:extLst>
          </p:cNvPr>
          <p:cNvPicPr>
            <a:picLocks noChangeAspect="1"/>
          </p:cNvPicPr>
          <p:nvPr/>
        </p:nvPicPr>
        <p:blipFill>
          <a:blip r:embed="rId37"/>
          <a:srcRect t="49905" b="26290"/>
          <a:stretch/>
        </p:blipFill>
        <p:spPr>
          <a:xfrm>
            <a:off x="9234377" y="4262498"/>
            <a:ext cx="495325" cy="264546"/>
          </a:xfrm>
          <a:prstGeom prst="rect">
            <a:avLst/>
          </a:prstGeom>
        </p:spPr>
      </p:pic>
      <p:pic>
        <p:nvPicPr>
          <p:cNvPr id="103" name="Picture 102">
            <a:extLst>
              <a:ext uri="{FF2B5EF4-FFF2-40B4-BE49-F238E27FC236}">
                <a16:creationId xmlns:a16="http://schemas.microsoft.com/office/drawing/2014/main" id="{53CE3EA3-1969-A8D6-1BA1-56FD2A21D1A6}"/>
              </a:ext>
            </a:extLst>
          </p:cNvPr>
          <p:cNvPicPr>
            <a:picLocks noChangeAspect="1"/>
          </p:cNvPicPr>
          <p:nvPr/>
        </p:nvPicPr>
        <p:blipFill>
          <a:blip r:embed="rId37"/>
          <a:srcRect t="49905" b="26290"/>
          <a:stretch/>
        </p:blipFill>
        <p:spPr>
          <a:xfrm>
            <a:off x="9234377" y="3998791"/>
            <a:ext cx="495325" cy="264546"/>
          </a:xfrm>
          <a:prstGeom prst="rect">
            <a:avLst/>
          </a:prstGeom>
        </p:spPr>
      </p:pic>
      <p:pic>
        <p:nvPicPr>
          <p:cNvPr id="104" name="Picture 103">
            <a:extLst>
              <a:ext uri="{FF2B5EF4-FFF2-40B4-BE49-F238E27FC236}">
                <a16:creationId xmlns:a16="http://schemas.microsoft.com/office/drawing/2014/main" id="{84417AB1-E72C-791B-31EB-699FC914711A}"/>
              </a:ext>
            </a:extLst>
          </p:cNvPr>
          <p:cNvPicPr>
            <a:picLocks noChangeAspect="1"/>
          </p:cNvPicPr>
          <p:nvPr/>
        </p:nvPicPr>
        <p:blipFill>
          <a:blip r:embed="rId37"/>
          <a:srcRect t="49905" b="26290"/>
          <a:stretch/>
        </p:blipFill>
        <p:spPr>
          <a:xfrm>
            <a:off x="9231996" y="3743168"/>
            <a:ext cx="495325" cy="264546"/>
          </a:xfrm>
          <a:prstGeom prst="rect">
            <a:avLst/>
          </a:prstGeom>
        </p:spPr>
      </p:pic>
      <p:pic>
        <p:nvPicPr>
          <p:cNvPr id="105" name="Picture 104">
            <a:extLst>
              <a:ext uri="{FF2B5EF4-FFF2-40B4-BE49-F238E27FC236}">
                <a16:creationId xmlns:a16="http://schemas.microsoft.com/office/drawing/2014/main" id="{3D734D93-20D1-E01E-1DAA-FBA21829B33A}"/>
              </a:ext>
            </a:extLst>
          </p:cNvPr>
          <p:cNvPicPr>
            <a:picLocks noChangeAspect="1"/>
          </p:cNvPicPr>
          <p:nvPr/>
        </p:nvPicPr>
        <p:blipFill>
          <a:blip r:embed="rId37"/>
          <a:srcRect t="49905" b="26290"/>
          <a:stretch/>
        </p:blipFill>
        <p:spPr>
          <a:xfrm>
            <a:off x="9229667" y="3492410"/>
            <a:ext cx="495325" cy="264546"/>
          </a:xfrm>
          <a:prstGeom prst="rect">
            <a:avLst/>
          </a:prstGeom>
        </p:spPr>
      </p:pic>
      <p:pic>
        <p:nvPicPr>
          <p:cNvPr id="106" name="Picture 105">
            <a:extLst>
              <a:ext uri="{FF2B5EF4-FFF2-40B4-BE49-F238E27FC236}">
                <a16:creationId xmlns:a16="http://schemas.microsoft.com/office/drawing/2014/main" id="{329CF50F-2A36-C485-AB63-3D67DCBC8F98}"/>
              </a:ext>
            </a:extLst>
          </p:cNvPr>
          <p:cNvPicPr>
            <a:picLocks noChangeAspect="1"/>
          </p:cNvPicPr>
          <p:nvPr/>
        </p:nvPicPr>
        <p:blipFill>
          <a:blip r:embed="rId37"/>
          <a:srcRect t="49905" b="26290"/>
          <a:stretch/>
        </p:blipFill>
        <p:spPr>
          <a:xfrm>
            <a:off x="9235266" y="3243382"/>
            <a:ext cx="495325" cy="264546"/>
          </a:xfrm>
          <a:prstGeom prst="rect">
            <a:avLst/>
          </a:prstGeom>
        </p:spPr>
      </p:pic>
      <p:pic>
        <p:nvPicPr>
          <p:cNvPr id="107" name="Picture 106">
            <a:extLst>
              <a:ext uri="{FF2B5EF4-FFF2-40B4-BE49-F238E27FC236}">
                <a16:creationId xmlns:a16="http://schemas.microsoft.com/office/drawing/2014/main" id="{B3628AD5-1DE2-23AC-6C20-E5B0BD16C427}"/>
              </a:ext>
            </a:extLst>
          </p:cNvPr>
          <p:cNvPicPr>
            <a:picLocks noChangeAspect="1"/>
          </p:cNvPicPr>
          <p:nvPr/>
        </p:nvPicPr>
        <p:blipFill>
          <a:blip r:embed="rId37"/>
          <a:srcRect t="49905" b="26290"/>
          <a:stretch/>
        </p:blipFill>
        <p:spPr>
          <a:xfrm>
            <a:off x="9232885" y="2987759"/>
            <a:ext cx="495325" cy="264546"/>
          </a:xfrm>
          <a:prstGeom prst="rect">
            <a:avLst/>
          </a:prstGeom>
        </p:spPr>
      </p:pic>
      <p:pic>
        <p:nvPicPr>
          <p:cNvPr id="108" name="Picture 107">
            <a:extLst>
              <a:ext uri="{FF2B5EF4-FFF2-40B4-BE49-F238E27FC236}">
                <a16:creationId xmlns:a16="http://schemas.microsoft.com/office/drawing/2014/main" id="{4484AA01-0076-6744-9935-AA055B82E78B}"/>
              </a:ext>
            </a:extLst>
          </p:cNvPr>
          <p:cNvPicPr>
            <a:picLocks noChangeAspect="1"/>
          </p:cNvPicPr>
          <p:nvPr/>
        </p:nvPicPr>
        <p:blipFill>
          <a:blip r:embed="rId37"/>
          <a:srcRect t="49905" b="26290"/>
          <a:stretch/>
        </p:blipFill>
        <p:spPr>
          <a:xfrm>
            <a:off x="9230556" y="2722487"/>
            <a:ext cx="495325" cy="264546"/>
          </a:xfrm>
          <a:prstGeom prst="rect">
            <a:avLst/>
          </a:prstGeom>
        </p:spPr>
      </p:pic>
    </p:spTree>
    <p:extLst>
      <p:ext uri="{BB962C8B-B14F-4D97-AF65-F5344CB8AC3E}">
        <p14:creationId xmlns:p14="http://schemas.microsoft.com/office/powerpoint/2010/main" val="3086949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70EE435-56A2-46D1-B7F8-DF3F8B03DC78}"/>
              </a:ext>
            </a:extLst>
          </p:cNvPr>
          <p:cNvSpPr>
            <a:spLocks noGrp="1"/>
          </p:cNvSpPr>
          <p:nvPr>
            <p:ph type="title"/>
          </p:nvPr>
        </p:nvSpPr>
        <p:spPr>
          <a:xfrm>
            <a:off x="426172" y="577424"/>
            <a:ext cx="2287211" cy="1400464"/>
          </a:xfrm>
        </p:spPr>
        <p:txBody>
          <a:bodyPr>
            <a:noAutofit/>
          </a:bodyPr>
          <a:lstStyle/>
          <a:p>
            <a:r>
              <a:rPr lang="en-US" sz="3200" dirty="0">
                <a:latin typeface="Century Gothic" pitchFamily="34" charset="0"/>
              </a:rPr>
              <a:t>Proposed Water Rate Schedules</a:t>
            </a:r>
          </a:p>
        </p:txBody>
      </p:sp>
      <p:sp>
        <p:nvSpPr>
          <p:cNvPr id="4" name="Slide Number Placeholder 2">
            <a:extLst>
              <a:ext uri="{FF2B5EF4-FFF2-40B4-BE49-F238E27FC236}">
                <a16:creationId xmlns:a16="http://schemas.microsoft.com/office/drawing/2014/main" id="{9D1E7531-0472-41CD-A8D1-3B8D620185B0}"/>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18</a:t>
            </a:fld>
            <a:endParaRPr lang="en-US" b="1" dirty="0"/>
          </a:p>
        </p:txBody>
      </p:sp>
      <p:pic>
        <p:nvPicPr>
          <p:cNvPr id="5" name="Picture 4">
            <a:extLst>
              <a:ext uri="{FF2B5EF4-FFF2-40B4-BE49-F238E27FC236}">
                <a16:creationId xmlns:a16="http://schemas.microsoft.com/office/drawing/2014/main" id="{033A9F4D-09BC-DBFA-7AB9-AECFDF72F84B}"/>
              </a:ext>
            </a:extLst>
          </p:cNvPr>
          <p:cNvPicPr>
            <a:picLocks noChangeAspect="1"/>
          </p:cNvPicPr>
          <p:nvPr/>
        </p:nvPicPr>
        <p:blipFill>
          <a:blip r:embed="rId2"/>
          <a:stretch>
            <a:fillRect/>
          </a:stretch>
        </p:blipFill>
        <p:spPr>
          <a:xfrm>
            <a:off x="3410723" y="213562"/>
            <a:ext cx="6381000" cy="6476163"/>
          </a:xfrm>
          <a:prstGeom prst="rect">
            <a:avLst/>
          </a:prstGeom>
        </p:spPr>
      </p:pic>
    </p:spTree>
    <p:extLst>
      <p:ext uri="{BB962C8B-B14F-4D97-AF65-F5344CB8AC3E}">
        <p14:creationId xmlns:p14="http://schemas.microsoft.com/office/powerpoint/2010/main" val="213027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70EE435-56A2-46D1-B7F8-DF3F8B03DC78}"/>
              </a:ext>
            </a:extLst>
          </p:cNvPr>
          <p:cNvSpPr>
            <a:spLocks noGrp="1"/>
          </p:cNvSpPr>
          <p:nvPr>
            <p:ph type="title"/>
          </p:nvPr>
        </p:nvSpPr>
        <p:spPr>
          <a:xfrm>
            <a:off x="426172" y="889000"/>
            <a:ext cx="2287211" cy="2016689"/>
          </a:xfrm>
        </p:spPr>
        <p:txBody>
          <a:bodyPr>
            <a:noAutofit/>
          </a:bodyPr>
          <a:lstStyle/>
          <a:p>
            <a:r>
              <a:rPr lang="en-US" sz="3200" dirty="0">
                <a:latin typeface="Century Gothic" pitchFamily="34" charset="0"/>
              </a:rPr>
              <a:t>Proposed </a:t>
            </a:r>
            <a:r>
              <a:rPr lang="en-US" sz="3200" dirty="0" err="1">
                <a:latin typeface="Century Gothic" pitchFamily="34" charset="0"/>
              </a:rPr>
              <a:t>RecycledWater</a:t>
            </a:r>
            <a:r>
              <a:rPr lang="en-US" sz="3200" dirty="0">
                <a:latin typeface="Century Gothic" pitchFamily="34" charset="0"/>
              </a:rPr>
              <a:t> Rate Schedules</a:t>
            </a:r>
          </a:p>
        </p:txBody>
      </p:sp>
      <p:sp>
        <p:nvSpPr>
          <p:cNvPr id="4" name="Slide Number Placeholder 2">
            <a:extLst>
              <a:ext uri="{FF2B5EF4-FFF2-40B4-BE49-F238E27FC236}">
                <a16:creationId xmlns:a16="http://schemas.microsoft.com/office/drawing/2014/main" id="{9D1E7531-0472-41CD-A8D1-3B8D620185B0}"/>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19</a:t>
            </a:fld>
            <a:endParaRPr lang="en-US" b="1" dirty="0"/>
          </a:p>
        </p:txBody>
      </p:sp>
      <p:pic>
        <p:nvPicPr>
          <p:cNvPr id="5" name="Picture 4">
            <a:extLst>
              <a:ext uri="{FF2B5EF4-FFF2-40B4-BE49-F238E27FC236}">
                <a16:creationId xmlns:a16="http://schemas.microsoft.com/office/drawing/2014/main" id="{60EC95CE-7B2E-8046-0BB2-B35F0FD48917}"/>
              </a:ext>
            </a:extLst>
          </p:cNvPr>
          <p:cNvPicPr>
            <a:picLocks noChangeAspect="1"/>
          </p:cNvPicPr>
          <p:nvPr/>
        </p:nvPicPr>
        <p:blipFill>
          <a:blip r:embed="rId2"/>
          <a:stretch>
            <a:fillRect/>
          </a:stretch>
        </p:blipFill>
        <p:spPr>
          <a:xfrm>
            <a:off x="3578403" y="565807"/>
            <a:ext cx="6763512" cy="6076188"/>
          </a:xfrm>
          <a:prstGeom prst="rect">
            <a:avLst/>
          </a:prstGeom>
        </p:spPr>
      </p:pic>
    </p:spTree>
    <p:extLst>
      <p:ext uri="{BB962C8B-B14F-4D97-AF65-F5344CB8AC3E}">
        <p14:creationId xmlns:p14="http://schemas.microsoft.com/office/powerpoint/2010/main" val="24515593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42F63-DE5F-0CE9-22BB-544AF97F5A4E}"/>
            </a:ext>
          </a:extLst>
        </p:cNvPr>
        <p:cNvGrpSpPr/>
        <p:nvPr/>
      </p:nvGrpSpPr>
      <p:grpSpPr>
        <a:xfrm>
          <a:off x="0" y="0"/>
          <a:ext cx="0" cy="0"/>
          <a:chOff x="0" y="0"/>
          <a:chExt cx="0" cy="0"/>
        </a:xfrm>
      </p:grpSpPr>
      <p:sp>
        <p:nvSpPr>
          <p:cNvPr id="5" name="Slide Number Placeholder 2">
            <a:extLst>
              <a:ext uri="{FF2B5EF4-FFF2-40B4-BE49-F238E27FC236}">
                <a16:creationId xmlns:a16="http://schemas.microsoft.com/office/drawing/2014/main" id="{BEBEBD45-D991-591B-E3BD-E8C5E1D36DA5}"/>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20</a:t>
            </a:fld>
            <a:endParaRPr lang="en-US" b="1" dirty="0"/>
          </a:p>
        </p:txBody>
      </p:sp>
      <p:sp>
        <p:nvSpPr>
          <p:cNvPr id="3" name="Title 2">
            <a:extLst>
              <a:ext uri="{FF2B5EF4-FFF2-40B4-BE49-F238E27FC236}">
                <a16:creationId xmlns:a16="http://schemas.microsoft.com/office/drawing/2014/main" id="{6280BA33-F405-7475-D336-CFA385639C8B}"/>
              </a:ext>
            </a:extLst>
          </p:cNvPr>
          <p:cNvSpPr>
            <a:spLocks noGrp="1"/>
          </p:cNvSpPr>
          <p:nvPr>
            <p:ph type="title"/>
          </p:nvPr>
        </p:nvSpPr>
        <p:spPr>
          <a:xfrm>
            <a:off x="224117" y="210919"/>
            <a:ext cx="10210800" cy="609600"/>
          </a:xfrm>
        </p:spPr>
        <p:txBody>
          <a:bodyPr/>
          <a:lstStyle/>
          <a:p>
            <a:r>
              <a:rPr lang="en-US" dirty="0"/>
              <a:t>Water Bill Impacts</a:t>
            </a:r>
          </a:p>
        </p:txBody>
      </p:sp>
      <p:pic>
        <p:nvPicPr>
          <p:cNvPr id="6" name="Picture 5">
            <a:extLst>
              <a:ext uri="{FF2B5EF4-FFF2-40B4-BE49-F238E27FC236}">
                <a16:creationId xmlns:a16="http://schemas.microsoft.com/office/drawing/2014/main" id="{CE085077-B49E-BD8F-6F15-49788E6E9EA4}"/>
              </a:ext>
            </a:extLst>
          </p:cNvPr>
          <p:cNvPicPr>
            <a:picLocks noChangeAspect="1"/>
          </p:cNvPicPr>
          <p:nvPr/>
        </p:nvPicPr>
        <p:blipFill>
          <a:blip r:embed="rId3"/>
          <a:stretch>
            <a:fillRect/>
          </a:stretch>
        </p:blipFill>
        <p:spPr>
          <a:xfrm>
            <a:off x="2247900" y="1113208"/>
            <a:ext cx="7696200" cy="5449824"/>
          </a:xfrm>
          <a:prstGeom prst="rect">
            <a:avLst/>
          </a:prstGeom>
        </p:spPr>
      </p:pic>
    </p:spTree>
    <p:extLst>
      <p:ext uri="{BB962C8B-B14F-4D97-AF65-F5344CB8AC3E}">
        <p14:creationId xmlns:p14="http://schemas.microsoft.com/office/powerpoint/2010/main" val="3508734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1CF1D-197D-3818-039E-F7D2245FFF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BFA642-E748-ED50-898D-2AA5DCC2B016}"/>
              </a:ext>
            </a:extLst>
          </p:cNvPr>
          <p:cNvPicPr>
            <a:picLocks noChangeAspect="1"/>
          </p:cNvPicPr>
          <p:nvPr/>
        </p:nvPicPr>
        <p:blipFill>
          <a:blip r:embed="rId2"/>
          <a:stretch>
            <a:fillRect/>
          </a:stretch>
        </p:blipFill>
        <p:spPr>
          <a:xfrm>
            <a:off x="77002" y="1437967"/>
            <a:ext cx="10818796" cy="4825565"/>
          </a:xfrm>
          <a:prstGeom prst="rect">
            <a:avLst/>
          </a:prstGeom>
        </p:spPr>
      </p:pic>
      <p:sp>
        <p:nvSpPr>
          <p:cNvPr id="13" name="Title 1">
            <a:extLst>
              <a:ext uri="{FF2B5EF4-FFF2-40B4-BE49-F238E27FC236}">
                <a16:creationId xmlns:a16="http://schemas.microsoft.com/office/drawing/2014/main" id="{888BD6C4-8075-14F8-7AEF-0E621283C35B}"/>
              </a:ext>
            </a:extLst>
          </p:cNvPr>
          <p:cNvSpPr>
            <a:spLocks noGrp="1"/>
          </p:cNvSpPr>
          <p:nvPr>
            <p:ph type="title"/>
          </p:nvPr>
        </p:nvSpPr>
        <p:spPr>
          <a:xfrm>
            <a:off x="249644" y="513978"/>
            <a:ext cx="11113681" cy="427038"/>
          </a:xfrm>
        </p:spPr>
        <p:txBody>
          <a:bodyPr>
            <a:noAutofit/>
          </a:bodyPr>
          <a:lstStyle/>
          <a:p>
            <a:r>
              <a:rPr lang="en-US" sz="3200" dirty="0"/>
              <a:t>Comparison to Other Local Agencies – Water Charges</a:t>
            </a:r>
            <a:br>
              <a:rPr lang="en-US" sz="3200" dirty="0"/>
            </a:br>
            <a:r>
              <a:rPr lang="en-US" sz="2400" b="0" dirty="0"/>
              <a:t>for single family homes with ¾” meter and 6,000 gallons of water usage</a:t>
            </a:r>
            <a:endParaRPr lang="en-US" sz="3200" dirty="0">
              <a:latin typeface="Century Gothic" pitchFamily="34" charset="0"/>
            </a:endParaRPr>
          </a:p>
        </p:txBody>
      </p:sp>
      <p:sp>
        <p:nvSpPr>
          <p:cNvPr id="4" name="Slide Number Placeholder 2">
            <a:extLst>
              <a:ext uri="{FF2B5EF4-FFF2-40B4-BE49-F238E27FC236}">
                <a16:creationId xmlns:a16="http://schemas.microsoft.com/office/drawing/2014/main" id="{82877C29-AF41-6823-47C8-4EC6135D7CA1}"/>
              </a:ext>
            </a:extLst>
          </p:cNvPr>
          <p:cNvSpPr txBox="1">
            <a:spLocks/>
          </p:cNvSpPr>
          <p:nvPr/>
        </p:nvSpPr>
        <p:spPr>
          <a:xfrm>
            <a:off x="11212643" y="6324600"/>
            <a:ext cx="736919"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21</a:t>
            </a:fld>
            <a:endParaRPr lang="en-US" b="1" dirty="0"/>
          </a:p>
        </p:txBody>
      </p:sp>
      <p:sp>
        <p:nvSpPr>
          <p:cNvPr id="3" name="Rectangle: Rounded Corners 2">
            <a:extLst>
              <a:ext uri="{FF2B5EF4-FFF2-40B4-BE49-F238E27FC236}">
                <a16:creationId xmlns:a16="http://schemas.microsoft.com/office/drawing/2014/main" id="{474A357F-105C-605A-EC3A-BE9BCC3DF0D1}"/>
              </a:ext>
            </a:extLst>
          </p:cNvPr>
          <p:cNvSpPr/>
          <p:nvPr/>
        </p:nvSpPr>
        <p:spPr>
          <a:xfrm>
            <a:off x="847024" y="5637196"/>
            <a:ext cx="1833422" cy="49409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Tree>
    <p:extLst>
      <p:ext uri="{BB962C8B-B14F-4D97-AF65-F5344CB8AC3E}">
        <p14:creationId xmlns:p14="http://schemas.microsoft.com/office/powerpoint/2010/main" val="2205116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5DE47-8AE4-F706-9705-35875A330A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D07357-4FA9-9BAA-60D8-5D741D1C5BA9}"/>
              </a:ext>
            </a:extLst>
          </p:cNvPr>
          <p:cNvSpPr>
            <a:spLocks noGrp="1"/>
          </p:cNvSpPr>
          <p:nvPr>
            <p:ph type="title"/>
          </p:nvPr>
        </p:nvSpPr>
        <p:spPr>
          <a:xfrm>
            <a:off x="508907" y="378609"/>
            <a:ext cx="11174186" cy="590931"/>
          </a:xfrm>
        </p:spPr>
        <p:txBody>
          <a:bodyPr>
            <a:noAutofit/>
          </a:bodyPr>
          <a:lstStyle/>
          <a:p>
            <a:r>
              <a:rPr lang="en-US" dirty="0"/>
              <a:t>Wastewater </a:t>
            </a:r>
            <a:r>
              <a:rPr lang="en-US" dirty="0">
                <a:latin typeface="Century Gothic" pitchFamily="34" charset="0"/>
              </a:rPr>
              <a:t>Revenue</a:t>
            </a:r>
            <a:br>
              <a:rPr lang="en-US" dirty="0">
                <a:latin typeface="Century Gothic" pitchFamily="34" charset="0"/>
              </a:rPr>
            </a:br>
            <a:r>
              <a:rPr lang="en-US" sz="2000" b="0" dirty="0">
                <a:latin typeface="Century Gothic" pitchFamily="34" charset="0"/>
              </a:rPr>
              <a:t>Budget FY2023/24</a:t>
            </a:r>
            <a:endParaRPr lang="en-US" dirty="0">
              <a:latin typeface="Century Gothic" pitchFamily="34" charset="0"/>
            </a:endParaRPr>
          </a:p>
        </p:txBody>
      </p:sp>
      <p:sp>
        <p:nvSpPr>
          <p:cNvPr id="9" name="Slide Number Placeholder 2">
            <a:extLst>
              <a:ext uri="{FF2B5EF4-FFF2-40B4-BE49-F238E27FC236}">
                <a16:creationId xmlns:a16="http://schemas.microsoft.com/office/drawing/2014/main" id="{58F651F3-FD36-4AC7-ED98-C9FABD986F9A}"/>
              </a:ext>
            </a:extLst>
          </p:cNvPr>
          <p:cNvSpPr txBox="1">
            <a:spLocks/>
          </p:cNvSpPr>
          <p:nvPr/>
        </p:nvSpPr>
        <p:spPr>
          <a:xfrm>
            <a:off x="11475218" y="6324600"/>
            <a:ext cx="474344"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22</a:t>
            </a:fld>
            <a:endParaRPr lang="en-US" b="1" dirty="0"/>
          </a:p>
        </p:txBody>
      </p:sp>
      <p:pic>
        <p:nvPicPr>
          <p:cNvPr id="7" name="Picture 6">
            <a:extLst>
              <a:ext uri="{FF2B5EF4-FFF2-40B4-BE49-F238E27FC236}">
                <a16:creationId xmlns:a16="http://schemas.microsoft.com/office/drawing/2014/main" id="{365BFF2A-D435-2A0E-38E7-37A4AD1EF33A}"/>
              </a:ext>
            </a:extLst>
          </p:cNvPr>
          <p:cNvPicPr>
            <a:picLocks noChangeAspect="1"/>
          </p:cNvPicPr>
          <p:nvPr/>
        </p:nvPicPr>
        <p:blipFill>
          <a:blip r:embed="rId2"/>
          <a:stretch>
            <a:fillRect/>
          </a:stretch>
        </p:blipFill>
        <p:spPr>
          <a:xfrm>
            <a:off x="620129" y="2325182"/>
            <a:ext cx="5239204" cy="2930106"/>
          </a:xfrm>
          <a:prstGeom prst="rect">
            <a:avLst/>
          </a:prstGeom>
        </p:spPr>
      </p:pic>
      <p:pic>
        <p:nvPicPr>
          <p:cNvPr id="4" name="Picture 3">
            <a:extLst>
              <a:ext uri="{FF2B5EF4-FFF2-40B4-BE49-F238E27FC236}">
                <a16:creationId xmlns:a16="http://schemas.microsoft.com/office/drawing/2014/main" id="{530003B3-1D28-6BEF-5F56-45B96BC82B2F}"/>
              </a:ext>
            </a:extLst>
          </p:cNvPr>
          <p:cNvPicPr>
            <a:picLocks noChangeAspect="1"/>
          </p:cNvPicPr>
          <p:nvPr/>
        </p:nvPicPr>
        <p:blipFill>
          <a:blip r:embed="rId3"/>
          <a:stretch>
            <a:fillRect/>
          </a:stretch>
        </p:blipFill>
        <p:spPr>
          <a:xfrm>
            <a:off x="6332669" y="1562147"/>
            <a:ext cx="5711952" cy="4456176"/>
          </a:xfrm>
          <a:prstGeom prst="rect">
            <a:avLst/>
          </a:prstGeom>
        </p:spPr>
      </p:pic>
    </p:spTree>
    <p:extLst>
      <p:ext uri="{BB962C8B-B14F-4D97-AF65-F5344CB8AC3E}">
        <p14:creationId xmlns:p14="http://schemas.microsoft.com/office/powerpoint/2010/main" val="1488620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E072D-EDFE-8BEB-67D2-944B175A53A9}"/>
            </a:ext>
          </a:extLst>
        </p:cNvPr>
        <p:cNvGrpSpPr/>
        <p:nvPr/>
      </p:nvGrpSpPr>
      <p:grpSpPr>
        <a:xfrm>
          <a:off x="0" y="0"/>
          <a:ext cx="0" cy="0"/>
          <a:chOff x="0" y="0"/>
          <a:chExt cx="0" cy="0"/>
        </a:xfrm>
      </p:grpSpPr>
      <p:sp>
        <p:nvSpPr>
          <p:cNvPr id="9" name="Slide Number Placeholder 2">
            <a:extLst>
              <a:ext uri="{FF2B5EF4-FFF2-40B4-BE49-F238E27FC236}">
                <a16:creationId xmlns:a16="http://schemas.microsoft.com/office/drawing/2014/main" id="{3EB3C1E9-BA44-3F4F-B8E3-98B996843538}"/>
              </a:ext>
            </a:extLst>
          </p:cNvPr>
          <p:cNvSpPr txBox="1">
            <a:spLocks/>
          </p:cNvSpPr>
          <p:nvPr/>
        </p:nvSpPr>
        <p:spPr>
          <a:xfrm>
            <a:off x="11495314" y="6324600"/>
            <a:ext cx="45424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23</a:t>
            </a:fld>
            <a:endParaRPr lang="en-US" b="1" dirty="0"/>
          </a:p>
        </p:txBody>
      </p:sp>
      <p:sp>
        <p:nvSpPr>
          <p:cNvPr id="5" name="Title 1">
            <a:extLst>
              <a:ext uri="{FF2B5EF4-FFF2-40B4-BE49-F238E27FC236}">
                <a16:creationId xmlns:a16="http://schemas.microsoft.com/office/drawing/2014/main" id="{E77DC1D9-CBFE-E401-A3C2-4FD9F3C50A73}"/>
              </a:ext>
            </a:extLst>
          </p:cNvPr>
          <p:cNvSpPr txBox="1">
            <a:spLocks/>
          </p:cNvSpPr>
          <p:nvPr/>
        </p:nvSpPr>
        <p:spPr>
          <a:xfrm>
            <a:off x="508907" y="378609"/>
            <a:ext cx="11174186" cy="590931"/>
          </a:xfrm>
          <a:prstGeom prst="rect">
            <a:avLst/>
          </a:prstGeom>
        </p:spPr>
        <p:txBody>
          <a:bodyPr vert="horz" wrap="square" lIns="91440" tIns="45720" rIns="91440" bIns="45720" rtlCol="0" anchor="ctr">
            <a:noAutofit/>
          </a:bodyPr>
          <a:lstStyle>
            <a:lvl1pPr algn="l" defTabSz="914400" rtl="0" eaLnBrk="1" latinLnBrk="0" hangingPunct="1">
              <a:lnSpc>
                <a:spcPct val="90000"/>
              </a:lnSpc>
              <a:spcBef>
                <a:spcPct val="0"/>
              </a:spcBef>
              <a:buNone/>
              <a:defRPr lang="en-GB" sz="3600" b="1" kern="1200" spc="-60" baseline="0" dirty="0">
                <a:solidFill>
                  <a:schemeClr val="tx1"/>
                </a:solidFill>
                <a:latin typeface="+mj-lt"/>
                <a:ea typeface="+mj-ea"/>
                <a:cs typeface="+mj-cs"/>
              </a:defRPr>
            </a:lvl1pPr>
          </a:lstStyle>
          <a:p>
            <a:r>
              <a:rPr lang="en-US" dirty="0"/>
              <a:t>Wastewater </a:t>
            </a:r>
            <a:r>
              <a:rPr lang="en-US" dirty="0">
                <a:latin typeface="Century Gothic" pitchFamily="34" charset="0"/>
              </a:rPr>
              <a:t>O&amp;M and Debt Expenses</a:t>
            </a:r>
            <a:br>
              <a:rPr lang="en-US" dirty="0">
                <a:latin typeface="Century Gothic" pitchFamily="34" charset="0"/>
              </a:rPr>
            </a:br>
            <a:r>
              <a:rPr lang="en-US" sz="2000" b="0" dirty="0">
                <a:latin typeface="Century Gothic" pitchFamily="34" charset="0"/>
              </a:rPr>
              <a:t>Budget FY2023/24</a:t>
            </a:r>
            <a:endParaRPr lang="en-US" dirty="0">
              <a:latin typeface="Century Gothic" pitchFamily="34" charset="0"/>
            </a:endParaRPr>
          </a:p>
        </p:txBody>
      </p:sp>
      <p:pic>
        <p:nvPicPr>
          <p:cNvPr id="7" name="Picture 6">
            <a:extLst>
              <a:ext uri="{FF2B5EF4-FFF2-40B4-BE49-F238E27FC236}">
                <a16:creationId xmlns:a16="http://schemas.microsoft.com/office/drawing/2014/main" id="{FD7D8238-166B-8BB8-6CB3-04B005836FE7}"/>
              </a:ext>
            </a:extLst>
          </p:cNvPr>
          <p:cNvPicPr>
            <a:picLocks noChangeAspect="1"/>
          </p:cNvPicPr>
          <p:nvPr/>
        </p:nvPicPr>
        <p:blipFill>
          <a:blip r:embed="rId2"/>
          <a:stretch>
            <a:fillRect/>
          </a:stretch>
        </p:blipFill>
        <p:spPr>
          <a:xfrm>
            <a:off x="598214" y="1855021"/>
            <a:ext cx="4779303" cy="2708013"/>
          </a:xfrm>
          <a:prstGeom prst="rect">
            <a:avLst/>
          </a:prstGeom>
        </p:spPr>
      </p:pic>
      <p:pic>
        <p:nvPicPr>
          <p:cNvPr id="2" name="Picture 1">
            <a:extLst>
              <a:ext uri="{FF2B5EF4-FFF2-40B4-BE49-F238E27FC236}">
                <a16:creationId xmlns:a16="http://schemas.microsoft.com/office/drawing/2014/main" id="{A0B48FB8-CC0F-2B38-AE2E-0E44B795DC86}"/>
              </a:ext>
            </a:extLst>
          </p:cNvPr>
          <p:cNvPicPr>
            <a:picLocks noChangeAspect="1"/>
          </p:cNvPicPr>
          <p:nvPr/>
        </p:nvPicPr>
        <p:blipFill>
          <a:blip r:embed="rId3"/>
          <a:stretch>
            <a:fillRect/>
          </a:stretch>
        </p:blipFill>
        <p:spPr>
          <a:xfrm>
            <a:off x="5766923" y="1138004"/>
            <a:ext cx="6182639" cy="5018131"/>
          </a:xfrm>
          <a:prstGeom prst="rect">
            <a:avLst/>
          </a:prstGeom>
        </p:spPr>
      </p:pic>
    </p:spTree>
    <p:extLst>
      <p:ext uri="{BB962C8B-B14F-4D97-AF65-F5344CB8AC3E}">
        <p14:creationId xmlns:p14="http://schemas.microsoft.com/office/powerpoint/2010/main" val="40548498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44D1C-1F50-99DC-EC85-3A620334E6F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4E0E4E3-1DE3-4F69-40DE-5C68080A3880}"/>
              </a:ext>
            </a:extLst>
          </p:cNvPr>
          <p:cNvPicPr>
            <a:picLocks noChangeAspect="1"/>
          </p:cNvPicPr>
          <p:nvPr/>
        </p:nvPicPr>
        <p:blipFill>
          <a:blip r:embed="rId3"/>
          <a:stretch>
            <a:fillRect/>
          </a:stretch>
        </p:blipFill>
        <p:spPr>
          <a:xfrm>
            <a:off x="1093698" y="1670831"/>
            <a:ext cx="8570304" cy="4051416"/>
          </a:xfrm>
          <a:prstGeom prst="rect">
            <a:avLst/>
          </a:prstGeom>
        </p:spPr>
      </p:pic>
      <p:sp>
        <p:nvSpPr>
          <p:cNvPr id="5" name="Slide Number Placeholder 2">
            <a:extLst>
              <a:ext uri="{FF2B5EF4-FFF2-40B4-BE49-F238E27FC236}">
                <a16:creationId xmlns:a16="http://schemas.microsoft.com/office/drawing/2014/main" id="{000DBF66-56DD-0488-18A1-8FDCCC730B15}"/>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24</a:t>
            </a:fld>
            <a:endParaRPr lang="en-US" b="1" dirty="0"/>
          </a:p>
        </p:txBody>
      </p:sp>
      <p:sp>
        <p:nvSpPr>
          <p:cNvPr id="8" name="Title 1">
            <a:extLst>
              <a:ext uri="{FF2B5EF4-FFF2-40B4-BE49-F238E27FC236}">
                <a16:creationId xmlns:a16="http://schemas.microsoft.com/office/drawing/2014/main" id="{DC8BE49B-8E34-E27B-CD82-BA0DA23693E4}"/>
              </a:ext>
            </a:extLst>
          </p:cNvPr>
          <p:cNvSpPr>
            <a:spLocks noGrp="1"/>
          </p:cNvSpPr>
          <p:nvPr>
            <p:ph type="title"/>
          </p:nvPr>
        </p:nvSpPr>
        <p:spPr>
          <a:xfrm>
            <a:off x="295150" y="289708"/>
            <a:ext cx="11670733" cy="857911"/>
          </a:xfrm>
        </p:spPr>
        <p:txBody>
          <a:bodyPr>
            <a:normAutofit/>
          </a:bodyPr>
          <a:lstStyle/>
          <a:p>
            <a:r>
              <a:rPr lang="en-US" dirty="0"/>
              <a:t>Wastewater Capital Spending</a:t>
            </a:r>
            <a:endParaRPr lang="en-US" b="0" dirty="0"/>
          </a:p>
        </p:txBody>
      </p:sp>
      <p:sp>
        <p:nvSpPr>
          <p:cNvPr id="6" name="Left Brace 5">
            <a:extLst>
              <a:ext uri="{FF2B5EF4-FFF2-40B4-BE49-F238E27FC236}">
                <a16:creationId xmlns:a16="http://schemas.microsoft.com/office/drawing/2014/main" id="{7CEE0DF2-3329-9CA3-CA36-EB5310F08FE3}"/>
              </a:ext>
            </a:extLst>
          </p:cNvPr>
          <p:cNvSpPr/>
          <p:nvPr/>
        </p:nvSpPr>
        <p:spPr>
          <a:xfrm rot="16200000">
            <a:off x="2813796" y="5198936"/>
            <a:ext cx="329462" cy="1376086"/>
          </a:xfrm>
          <a:prstGeom prst="leftBrace">
            <a:avLst/>
          </a:prstGeom>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7" name="Left Brace 6">
            <a:extLst>
              <a:ext uri="{FF2B5EF4-FFF2-40B4-BE49-F238E27FC236}">
                <a16:creationId xmlns:a16="http://schemas.microsoft.com/office/drawing/2014/main" id="{631D70DA-E071-54F7-5526-62ECB4A986B8}"/>
              </a:ext>
            </a:extLst>
          </p:cNvPr>
          <p:cNvSpPr/>
          <p:nvPr/>
        </p:nvSpPr>
        <p:spPr>
          <a:xfrm rot="16200000">
            <a:off x="6487086" y="3053261"/>
            <a:ext cx="329462" cy="5647761"/>
          </a:xfrm>
          <a:prstGeom prst="leftBrace">
            <a:avLst/>
          </a:prstGeom>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TextBox 10">
            <a:extLst>
              <a:ext uri="{FF2B5EF4-FFF2-40B4-BE49-F238E27FC236}">
                <a16:creationId xmlns:a16="http://schemas.microsoft.com/office/drawing/2014/main" id="{DCCB9049-667E-DCCD-753B-26B2D2C056BF}"/>
              </a:ext>
            </a:extLst>
          </p:cNvPr>
          <p:cNvSpPr txBox="1"/>
          <p:nvPr/>
        </p:nvSpPr>
        <p:spPr>
          <a:xfrm>
            <a:off x="1467972" y="6187621"/>
            <a:ext cx="3021109" cy="646331"/>
          </a:xfrm>
          <a:prstGeom prst="rect">
            <a:avLst/>
          </a:prstGeom>
          <a:noFill/>
        </p:spPr>
        <p:txBody>
          <a:bodyPr wrap="square">
            <a:spAutoFit/>
          </a:bodyPr>
          <a:lstStyle/>
          <a:p>
            <a:pPr algn="ctr"/>
            <a:r>
              <a:rPr lang="en-US" sz="1800" dirty="0"/>
              <a:t>3-Year </a:t>
            </a:r>
            <a:r>
              <a:rPr lang="en-US" sz="1800" dirty="0" err="1"/>
              <a:t>PayGo</a:t>
            </a:r>
            <a:r>
              <a:rPr lang="en-US" sz="1800" dirty="0"/>
              <a:t> Average: $3.2 million</a:t>
            </a:r>
            <a:endParaRPr lang="en-US" dirty="0"/>
          </a:p>
        </p:txBody>
      </p:sp>
      <p:sp>
        <p:nvSpPr>
          <p:cNvPr id="13" name="TextBox 12">
            <a:extLst>
              <a:ext uri="{FF2B5EF4-FFF2-40B4-BE49-F238E27FC236}">
                <a16:creationId xmlns:a16="http://schemas.microsoft.com/office/drawing/2014/main" id="{30F5F2C5-6297-463C-FA11-404F953D770C}"/>
              </a:ext>
            </a:extLst>
          </p:cNvPr>
          <p:cNvSpPr txBox="1"/>
          <p:nvPr/>
        </p:nvSpPr>
        <p:spPr>
          <a:xfrm>
            <a:off x="4965009" y="6177784"/>
            <a:ext cx="3373615" cy="646331"/>
          </a:xfrm>
          <a:prstGeom prst="rect">
            <a:avLst/>
          </a:prstGeom>
          <a:noFill/>
        </p:spPr>
        <p:txBody>
          <a:bodyPr wrap="square">
            <a:spAutoFit/>
          </a:bodyPr>
          <a:lstStyle/>
          <a:p>
            <a:pPr algn="ctr"/>
            <a:r>
              <a:rPr lang="en-US" dirty="0"/>
              <a:t>10</a:t>
            </a:r>
            <a:r>
              <a:rPr lang="en-US" sz="1800" dirty="0"/>
              <a:t>-Year </a:t>
            </a:r>
            <a:r>
              <a:rPr lang="en-US" sz="1800" dirty="0" err="1"/>
              <a:t>PayGo</a:t>
            </a:r>
            <a:r>
              <a:rPr lang="en-US" sz="1800" dirty="0"/>
              <a:t>  Average: </a:t>
            </a:r>
          </a:p>
          <a:p>
            <a:pPr algn="ctr"/>
            <a:r>
              <a:rPr lang="en-US" sz="1800" dirty="0"/>
              <a:t>$3.8 million</a:t>
            </a:r>
            <a:endParaRPr lang="en-US" dirty="0"/>
          </a:p>
        </p:txBody>
      </p:sp>
      <p:sp>
        <p:nvSpPr>
          <p:cNvPr id="4" name="TextBox 3">
            <a:extLst>
              <a:ext uri="{FF2B5EF4-FFF2-40B4-BE49-F238E27FC236}">
                <a16:creationId xmlns:a16="http://schemas.microsoft.com/office/drawing/2014/main" id="{D1E9ADC9-D1B3-EFC6-B7E2-2320F804B45E}"/>
              </a:ext>
            </a:extLst>
          </p:cNvPr>
          <p:cNvSpPr txBox="1"/>
          <p:nvPr/>
        </p:nvSpPr>
        <p:spPr>
          <a:xfrm>
            <a:off x="2527998" y="1595278"/>
            <a:ext cx="3052877" cy="369332"/>
          </a:xfrm>
          <a:prstGeom prst="rect">
            <a:avLst/>
          </a:prstGeom>
          <a:noFill/>
        </p:spPr>
        <p:txBody>
          <a:bodyPr wrap="square">
            <a:spAutoFit/>
          </a:bodyPr>
          <a:lstStyle/>
          <a:p>
            <a:r>
              <a:rPr lang="en-US" sz="1800" dirty="0"/>
              <a:t>$127 million in new debt</a:t>
            </a:r>
            <a:endParaRPr lang="en-US" dirty="0"/>
          </a:p>
        </p:txBody>
      </p:sp>
      <p:cxnSp>
        <p:nvCxnSpPr>
          <p:cNvPr id="12" name="Straight Connector 11">
            <a:extLst>
              <a:ext uri="{FF2B5EF4-FFF2-40B4-BE49-F238E27FC236}">
                <a16:creationId xmlns:a16="http://schemas.microsoft.com/office/drawing/2014/main" id="{BA657775-E5FD-4390-B371-A4376D0E9EDD}"/>
              </a:ext>
            </a:extLst>
          </p:cNvPr>
          <p:cNvCxnSpPr>
            <a:cxnSpLocks/>
          </p:cNvCxnSpPr>
          <p:nvPr/>
        </p:nvCxnSpPr>
        <p:spPr>
          <a:xfrm>
            <a:off x="3935506" y="1964610"/>
            <a:ext cx="627529" cy="1092355"/>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3405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1E2E7-E516-B43A-9ACF-E857884B3F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81B890-E234-D350-1EB1-FC0CF4E65E9F}"/>
              </a:ext>
            </a:extLst>
          </p:cNvPr>
          <p:cNvSpPr>
            <a:spLocks noGrp="1"/>
          </p:cNvSpPr>
          <p:nvPr>
            <p:ph type="title"/>
          </p:nvPr>
        </p:nvSpPr>
        <p:spPr>
          <a:xfrm>
            <a:off x="459668" y="238001"/>
            <a:ext cx="11174186" cy="590931"/>
          </a:xfrm>
        </p:spPr>
        <p:txBody>
          <a:bodyPr>
            <a:noAutofit/>
          </a:bodyPr>
          <a:lstStyle/>
          <a:p>
            <a:r>
              <a:rPr lang="en-US" dirty="0"/>
              <a:t>Wastewater </a:t>
            </a:r>
            <a:r>
              <a:rPr lang="en-US" dirty="0">
                <a:latin typeface="Century Gothic" pitchFamily="34" charset="0"/>
              </a:rPr>
              <a:t>Financial Forecast</a:t>
            </a:r>
          </a:p>
        </p:txBody>
      </p:sp>
      <p:sp>
        <p:nvSpPr>
          <p:cNvPr id="9" name="Slide Number Placeholder 2">
            <a:extLst>
              <a:ext uri="{FF2B5EF4-FFF2-40B4-BE49-F238E27FC236}">
                <a16:creationId xmlns:a16="http://schemas.microsoft.com/office/drawing/2014/main" id="{0C5B0C91-0BA7-A6E3-E026-2FCE7B6B0430}"/>
              </a:ext>
            </a:extLst>
          </p:cNvPr>
          <p:cNvSpPr txBox="1">
            <a:spLocks/>
          </p:cNvSpPr>
          <p:nvPr/>
        </p:nvSpPr>
        <p:spPr>
          <a:xfrm>
            <a:off x="11420474" y="6324600"/>
            <a:ext cx="529088" cy="295399"/>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25</a:t>
            </a:fld>
            <a:endParaRPr lang="en-US" b="1" dirty="0"/>
          </a:p>
        </p:txBody>
      </p:sp>
      <p:pic>
        <p:nvPicPr>
          <p:cNvPr id="4" name="Picture 3">
            <a:extLst>
              <a:ext uri="{FF2B5EF4-FFF2-40B4-BE49-F238E27FC236}">
                <a16:creationId xmlns:a16="http://schemas.microsoft.com/office/drawing/2014/main" id="{5731BDBC-80BC-9E1C-C77C-C91B31F3162C}"/>
              </a:ext>
            </a:extLst>
          </p:cNvPr>
          <p:cNvPicPr>
            <a:picLocks noChangeAspect="1"/>
          </p:cNvPicPr>
          <p:nvPr/>
        </p:nvPicPr>
        <p:blipFill>
          <a:blip r:embed="rId2"/>
          <a:stretch>
            <a:fillRect/>
          </a:stretch>
        </p:blipFill>
        <p:spPr>
          <a:xfrm>
            <a:off x="1064078" y="949220"/>
            <a:ext cx="9939201" cy="5714143"/>
          </a:xfrm>
          <a:prstGeom prst="rect">
            <a:avLst/>
          </a:prstGeom>
        </p:spPr>
      </p:pic>
    </p:spTree>
    <p:extLst>
      <p:ext uri="{BB962C8B-B14F-4D97-AF65-F5344CB8AC3E}">
        <p14:creationId xmlns:p14="http://schemas.microsoft.com/office/powerpoint/2010/main" val="913144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B72C4-1633-20FE-4AEF-351D0E895F48}"/>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45601B00-3950-E9DF-0083-C7AEF7C8002A}"/>
              </a:ext>
            </a:extLst>
          </p:cNvPr>
          <p:cNvSpPr>
            <a:spLocks noGrp="1"/>
          </p:cNvSpPr>
          <p:nvPr>
            <p:ph type="title"/>
          </p:nvPr>
        </p:nvSpPr>
        <p:spPr>
          <a:xfrm>
            <a:off x="178949" y="634129"/>
            <a:ext cx="10592028" cy="545698"/>
          </a:xfrm>
        </p:spPr>
        <p:txBody>
          <a:bodyPr>
            <a:noAutofit/>
          </a:bodyPr>
          <a:lstStyle/>
          <a:p>
            <a:r>
              <a:rPr lang="en-US" sz="3200" dirty="0"/>
              <a:t>Wastewater </a:t>
            </a:r>
            <a:r>
              <a:rPr lang="en-US" sz="3200" dirty="0">
                <a:latin typeface="Century Gothic" pitchFamily="34" charset="0"/>
              </a:rPr>
              <a:t>Rate Structure</a:t>
            </a:r>
          </a:p>
        </p:txBody>
      </p:sp>
      <p:sp>
        <p:nvSpPr>
          <p:cNvPr id="4" name="Slide Number Placeholder 2">
            <a:extLst>
              <a:ext uri="{FF2B5EF4-FFF2-40B4-BE49-F238E27FC236}">
                <a16:creationId xmlns:a16="http://schemas.microsoft.com/office/drawing/2014/main" id="{1712E5CD-25A3-7DD3-8FBD-5C558EAD44AD}"/>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26</a:t>
            </a:fld>
            <a:endParaRPr lang="en-US" b="1" dirty="0"/>
          </a:p>
        </p:txBody>
      </p:sp>
      <p:sp>
        <p:nvSpPr>
          <p:cNvPr id="5" name="Content Placeholder 2">
            <a:extLst>
              <a:ext uri="{FF2B5EF4-FFF2-40B4-BE49-F238E27FC236}">
                <a16:creationId xmlns:a16="http://schemas.microsoft.com/office/drawing/2014/main" id="{0F2E77C7-6286-578B-6A81-851AA64A50FA}"/>
              </a:ext>
            </a:extLst>
          </p:cNvPr>
          <p:cNvSpPr>
            <a:spLocks noGrp="1"/>
          </p:cNvSpPr>
          <p:nvPr>
            <p:ph idx="1"/>
          </p:nvPr>
        </p:nvSpPr>
        <p:spPr>
          <a:xfrm>
            <a:off x="1007136" y="1424950"/>
            <a:ext cx="9426957" cy="3868945"/>
          </a:xfrm>
        </p:spPr>
        <p:txBody>
          <a:bodyPr/>
          <a:lstStyle/>
          <a:p>
            <a:pPr>
              <a:spcAft>
                <a:spcPts val="600"/>
              </a:spcAft>
            </a:pPr>
            <a:r>
              <a:rPr lang="en-US" sz="2400" dirty="0">
                <a:solidFill>
                  <a:schemeClr val="tx1"/>
                </a:solidFill>
              </a:rPr>
              <a:t>Usage rates:</a:t>
            </a:r>
          </a:p>
          <a:p>
            <a:pPr marL="1082675" lvl="1" indent="-449263">
              <a:spcBef>
                <a:spcPts val="0"/>
              </a:spcBef>
              <a:spcAft>
                <a:spcPts val="0"/>
              </a:spcAft>
              <a:buFont typeface="Wingdings" panose="05000000000000000000" pitchFamily="2" charset="2"/>
              <a:buChar char="ü"/>
            </a:pPr>
            <a:r>
              <a:rPr lang="en-US" sz="2000" dirty="0">
                <a:solidFill>
                  <a:schemeClr val="tx1"/>
                </a:solidFill>
              </a:rPr>
              <a:t>Residential </a:t>
            </a:r>
          </a:p>
          <a:p>
            <a:pPr marL="1082675" lvl="1" indent="-449263">
              <a:spcBef>
                <a:spcPts val="0"/>
              </a:spcBef>
              <a:spcAft>
                <a:spcPts val="0"/>
              </a:spcAft>
              <a:buFont typeface="Wingdings" panose="05000000000000000000" pitchFamily="2" charset="2"/>
              <a:buChar char="ü"/>
            </a:pPr>
            <a:r>
              <a:rPr lang="en-US" sz="2000" dirty="0">
                <a:solidFill>
                  <a:schemeClr val="tx1"/>
                </a:solidFill>
              </a:rPr>
              <a:t>Commercial</a:t>
            </a:r>
          </a:p>
          <a:p>
            <a:pPr marL="1539875" lvl="2" indent="-449263">
              <a:spcBef>
                <a:spcPts val="0"/>
              </a:spcBef>
              <a:spcAft>
                <a:spcPts val="0"/>
              </a:spcAft>
              <a:buFont typeface="Wingdings" panose="05000000000000000000" pitchFamily="2" charset="2"/>
              <a:buChar char="ü"/>
            </a:pPr>
            <a:r>
              <a:rPr lang="en-US" sz="1800" dirty="0">
                <a:solidFill>
                  <a:schemeClr val="tx1"/>
                </a:solidFill>
              </a:rPr>
              <a:t>Low strength</a:t>
            </a:r>
          </a:p>
          <a:p>
            <a:pPr marL="1539875" lvl="2" indent="-449263">
              <a:spcBef>
                <a:spcPts val="0"/>
              </a:spcBef>
              <a:spcAft>
                <a:spcPts val="0"/>
              </a:spcAft>
              <a:buFont typeface="Wingdings" panose="05000000000000000000" pitchFamily="2" charset="2"/>
              <a:buChar char="ü"/>
            </a:pPr>
            <a:r>
              <a:rPr lang="en-US" sz="1800" dirty="0">
                <a:solidFill>
                  <a:schemeClr val="tx1"/>
                </a:solidFill>
              </a:rPr>
              <a:t>Medium strength</a:t>
            </a:r>
          </a:p>
          <a:p>
            <a:pPr marL="1539875" lvl="2" indent="-449263">
              <a:spcBef>
                <a:spcPts val="0"/>
              </a:spcBef>
              <a:spcAft>
                <a:spcPts val="0"/>
              </a:spcAft>
              <a:buFont typeface="Wingdings" panose="05000000000000000000" pitchFamily="2" charset="2"/>
              <a:buChar char="ü"/>
            </a:pPr>
            <a:r>
              <a:rPr lang="en-US" sz="1800" dirty="0">
                <a:solidFill>
                  <a:schemeClr val="tx1"/>
                </a:solidFill>
              </a:rPr>
              <a:t>High strength</a:t>
            </a:r>
          </a:p>
          <a:p>
            <a:pPr marL="633412" lvl="1" indent="0">
              <a:spcBef>
                <a:spcPts val="0"/>
              </a:spcBef>
              <a:spcAft>
                <a:spcPts val="0"/>
              </a:spcAft>
              <a:buNone/>
            </a:pPr>
            <a:endParaRPr lang="en-US" sz="2000" dirty="0">
              <a:solidFill>
                <a:schemeClr val="tx1"/>
              </a:solidFill>
            </a:endParaRPr>
          </a:p>
          <a:p>
            <a:pPr>
              <a:spcBef>
                <a:spcPts val="0"/>
              </a:spcBef>
              <a:spcAft>
                <a:spcPts val="0"/>
              </a:spcAft>
            </a:pPr>
            <a:r>
              <a:rPr lang="en-US" sz="2400" dirty="0">
                <a:solidFill>
                  <a:schemeClr val="tx1"/>
                </a:solidFill>
              </a:rPr>
              <a:t>Fixed service charges</a:t>
            </a:r>
          </a:p>
          <a:p>
            <a:pPr marL="1082675" lvl="1" indent="-449263">
              <a:spcBef>
                <a:spcPts val="0"/>
              </a:spcBef>
              <a:spcAft>
                <a:spcPts val="0"/>
              </a:spcAft>
              <a:buFont typeface="Wingdings" panose="05000000000000000000" pitchFamily="2" charset="2"/>
              <a:buChar char="ü"/>
            </a:pPr>
            <a:r>
              <a:rPr lang="en-US" sz="2000" dirty="0">
                <a:solidFill>
                  <a:schemeClr val="tx1"/>
                </a:solidFill>
              </a:rPr>
              <a:t>Per dwelling unit for single family and multi-family</a:t>
            </a:r>
          </a:p>
          <a:p>
            <a:pPr marL="1082675" lvl="1" indent="-449263">
              <a:spcBef>
                <a:spcPts val="0"/>
              </a:spcBef>
              <a:spcAft>
                <a:spcPts val="0"/>
              </a:spcAft>
              <a:buFont typeface="Wingdings" panose="05000000000000000000" pitchFamily="2" charset="2"/>
              <a:buChar char="ü"/>
            </a:pPr>
            <a:r>
              <a:rPr lang="en-US" sz="2000" dirty="0">
                <a:solidFill>
                  <a:schemeClr val="tx1"/>
                </a:solidFill>
              </a:rPr>
              <a:t>By meter size for commercial</a:t>
            </a:r>
            <a:endParaRPr lang="en-US" sz="2400" dirty="0">
              <a:solidFill>
                <a:schemeClr val="tx1"/>
              </a:solidFill>
            </a:endParaRPr>
          </a:p>
          <a:p>
            <a:pPr>
              <a:spcAft>
                <a:spcPts val="600"/>
              </a:spcAft>
            </a:pPr>
            <a:endParaRPr lang="en-US" sz="2400" dirty="0">
              <a:solidFill>
                <a:schemeClr val="tx1"/>
              </a:solidFill>
            </a:endParaRPr>
          </a:p>
          <a:p>
            <a:pPr>
              <a:spcAft>
                <a:spcPts val="600"/>
              </a:spcAft>
            </a:pPr>
            <a:r>
              <a:rPr lang="en-US" sz="2400" dirty="0">
                <a:solidFill>
                  <a:schemeClr val="tx1"/>
                </a:solidFill>
              </a:rPr>
              <a:t>Lift station service charges</a:t>
            </a:r>
            <a:endParaRPr lang="en-US" sz="2000" dirty="0">
              <a:solidFill>
                <a:schemeClr val="tx1"/>
              </a:solidFill>
            </a:endParaRPr>
          </a:p>
        </p:txBody>
      </p:sp>
    </p:spTree>
    <p:extLst>
      <p:ext uri="{BB962C8B-B14F-4D97-AF65-F5344CB8AC3E}">
        <p14:creationId xmlns:p14="http://schemas.microsoft.com/office/powerpoint/2010/main" val="87670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848EA-2FFA-977C-4238-C730F1315A88}"/>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5C0AD2CE-B024-2AD0-03EA-FAE10F2BBC97}"/>
              </a:ext>
            </a:extLst>
          </p:cNvPr>
          <p:cNvSpPr>
            <a:spLocks noGrp="1"/>
          </p:cNvSpPr>
          <p:nvPr>
            <p:ph type="title"/>
          </p:nvPr>
        </p:nvSpPr>
        <p:spPr>
          <a:xfrm>
            <a:off x="426172" y="577424"/>
            <a:ext cx="2720440" cy="1400464"/>
          </a:xfrm>
        </p:spPr>
        <p:txBody>
          <a:bodyPr>
            <a:noAutofit/>
          </a:bodyPr>
          <a:lstStyle/>
          <a:p>
            <a:r>
              <a:rPr lang="en-US" sz="3200" dirty="0">
                <a:latin typeface="Century Gothic" pitchFamily="34" charset="0"/>
              </a:rPr>
              <a:t>Proposed </a:t>
            </a:r>
            <a:r>
              <a:rPr lang="en-US" sz="3200" dirty="0"/>
              <a:t>Wastewater</a:t>
            </a:r>
            <a:br>
              <a:rPr lang="en-US" sz="3200" dirty="0">
                <a:latin typeface="Century Gothic" pitchFamily="34" charset="0"/>
              </a:rPr>
            </a:br>
            <a:r>
              <a:rPr lang="en-US" sz="3200" dirty="0">
                <a:latin typeface="Century Gothic" pitchFamily="34" charset="0"/>
              </a:rPr>
              <a:t>Rate Schedules</a:t>
            </a:r>
          </a:p>
        </p:txBody>
      </p:sp>
      <p:sp>
        <p:nvSpPr>
          <p:cNvPr id="4" name="Slide Number Placeholder 2">
            <a:extLst>
              <a:ext uri="{FF2B5EF4-FFF2-40B4-BE49-F238E27FC236}">
                <a16:creationId xmlns:a16="http://schemas.microsoft.com/office/drawing/2014/main" id="{494242DD-FD0D-9CDA-C1B5-0D78A01FCEB6}"/>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27</a:t>
            </a:fld>
            <a:endParaRPr lang="en-US" b="1" dirty="0"/>
          </a:p>
        </p:txBody>
      </p:sp>
      <p:pic>
        <p:nvPicPr>
          <p:cNvPr id="6" name="Picture 5">
            <a:extLst>
              <a:ext uri="{FF2B5EF4-FFF2-40B4-BE49-F238E27FC236}">
                <a16:creationId xmlns:a16="http://schemas.microsoft.com/office/drawing/2014/main" id="{8BE08463-FAFE-B197-D823-5AE324A467B2}"/>
              </a:ext>
            </a:extLst>
          </p:cNvPr>
          <p:cNvPicPr>
            <a:picLocks noChangeAspect="1"/>
          </p:cNvPicPr>
          <p:nvPr/>
        </p:nvPicPr>
        <p:blipFill>
          <a:blip r:embed="rId2"/>
          <a:stretch>
            <a:fillRect/>
          </a:stretch>
        </p:blipFill>
        <p:spPr>
          <a:xfrm>
            <a:off x="3234018" y="5594350"/>
            <a:ext cx="6781800" cy="1263650"/>
          </a:xfrm>
          <a:prstGeom prst="rect">
            <a:avLst/>
          </a:prstGeom>
        </p:spPr>
      </p:pic>
      <p:pic>
        <p:nvPicPr>
          <p:cNvPr id="2" name="Picture 1">
            <a:extLst>
              <a:ext uri="{FF2B5EF4-FFF2-40B4-BE49-F238E27FC236}">
                <a16:creationId xmlns:a16="http://schemas.microsoft.com/office/drawing/2014/main" id="{74D487FD-547C-9A17-9750-700CF6130806}"/>
              </a:ext>
            </a:extLst>
          </p:cNvPr>
          <p:cNvPicPr>
            <a:picLocks noChangeAspect="1"/>
          </p:cNvPicPr>
          <p:nvPr/>
        </p:nvPicPr>
        <p:blipFill>
          <a:blip r:embed="rId3"/>
          <a:stretch>
            <a:fillRect/>
          </a:stretch>
        </p:blipFill>
        <p:spPr>
          <a:xfrm>
            <a:off x="3234018" y="83384"/>
            <a:ext cx="5811372" cy="5409365"/>
          </a:xfrm>
          <a:prstGeom prst="rect">
            <a:avLst/>
          </a:prstGeom>
        </p:spPr>
      </p:pic>
    </p:spTree>
    <p:extLst>
      <p:ext uri="{BB962C8B-B14F-4D97-AF65-F5344CB8AC3E}">
        <p14:creationId xmlns:p14="http://schemas.microsoft.com/office/powerpoint/2010/main" val="19556436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49C76-EFB9-B9D8-D0AD-559C767E6008}"/>
            </a:ext>
          </a:extLst>
        </p:cNvPr>
        <p:cNvGrpSpPr/>
        <p:nvPr/>
      </p:nvGrpSpPr>
      <p:grpSpPr>
        <a:xfrm>
          <a:off x="0" y="0"/>
          <a:ext cx="0" cy="0"/>
          <a:chOff x="0" y="0"/>
          <a:chExt cx="0" cy="0"/>
        </a:xfrm>
      </p:grpSpPr>
      <p:sp>
        <p:nvSpPr>
          <p:cNvPr id="5" name="Slide Number Placeholder 2">
            <a:extLst>
              <a:ext uri="{FF2B5EF4-FFF2-40B4-BE49-F238E27FC236}">
                <a16:creationId xmlns:a16="http://schemas.microsoft.com/office/drawing/2014/main" id="{80277128-55B0-5D8E-AC06-7167322DC60D}"/>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28</a:t>
            </a:fld>
            <a:endParaRPr lang="en-US" b="1" dirty="0"/>
          </a:p>
        </p:txBody>
      </p:sp>
      <p:sp>
        <p:nvSpPr>
          <p:cNvPr id="3" name="Title 2">
            <a:extLst>
              <a:ext uri="{FF2B5EF4-FFF2-40B4-BE49-F238E27FC236}">
                <a16:creationId xmlns:a16="http://schemas.microsoft.com/office/drawing/2014/main" id="{D600B45B-F7A5-6783-3D4B-89B84C048C54}"/>
              </a:ext>
            </a:extLst>
          </p:cNvPr>
          <p:cNvSpPr>
            <a:spLocks noGrp="1"/>
          </p:cNvSpPr>
          <p:nvPr>
            <p:ph type="title"/>
          </p:nvPr>
        </p:nvSpPr>
        <p:spPr>
          <a:xfrm>
            <a:off x="224117" y="210919"/>
            <a:ext cx="10210800" cy="609600"/>
          </a:xfrm>
        </p:spPr>
        <p:txBody>
          <a:bodyPr/>
          <a:lstStyle/>
          <a:p>
            <a:r>
              <a:rPr lang="en-US" dirty="0"/>
              <a:t>Wastewater Bill Impacts</a:t>
            </a:r>
          </a:p>
        </p:txBody>
      </p:sp>
      <p:pic>
        <p:nvPicPr>
          <p:cNvPr id="6" name="Picture 5">
            <a:extLst>
              <a:ext uri="{FF2B5EF4-FFF2-40B4-BE49-F238E27FC236}">
                <a16:creationId xmlns:a16="http://schemas.microsoft.com/office/drawing/2014/main" id="{C7769606-578D-EC9D-67D2-D36E69771442}"/>
              </a:ext>
            </a:extLst>
          </p:cNvPr>
          <p:cNvPicPr>
            <a:picLocks noChangeAspect="1"/>
          </p:cNvPicPr>
          <p:nvPr/>
        </p:nvPicPr>
        <p:blipFill>
          <a:blip r:embed="rId3"/>
          <a:stretch>
            <a:fillRect/>
          </a:stretch>
        </p:blipFill>
        <p:spPr>
          <a:xfrm>
            <a:off x="1108005" y="1047487"/>
            <a:ext cx="9525194" cy="5350814"/>
          </a:xfrm>
          <a:prstGeom prst="rect">
            <a:avLst/>
          </a:prstGeom>
        </p:spPr>
      </p:pic>
    </p:spTree>
    <p:extLst>
      <p:ext uri="{BB962C8B-B14F-4D97-AF65-F5344CB8AC3E}">
        <p14:creationId xmlns:p14="http://schemas.microsoft.com/office/powerpoint/2010/main" val="3474427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B501E-8CF9-DCC9-E0C5-8709F3403BC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C0740F79-C03B-92EE-0587-D872CB973DDA}"/>
              </a:ext>
            </a:extLst>
          </p:cNvPr>
          <p:cNvPicPr>
            <a:picLocks noChangeAspect="1"/>
          </p:cNvPicPr>
          <p:nvPr/>
        </p:nvPicPr>
        <p:blipFill>
          <a:blip r:embed="rId2"/>
          <a:stretch>
            <a:fillRect/>
          </a:stretch>
        </p:blipFill>
        <p:spPr>
          <a:xfrm>
            <a:off x="664724" y="1227043"/>
            <a:ext cx="9444476" cy="5442362"/>
          </a:xfrm>
          <a:prstGeom prst="rect">
            <a:avLst/>
          </a:prstGeom>
        </p:spPr>
      </p:pic>
      <p:sp>
        <p:nvSpPr>
          <p:cNvPr id="13" name="Title 1">
            <a:extLst>
              <a:ext uri="{FF2B5EF4-FFF2-40B4-BE49-F238E27FC236}">
                <a16:creationId xmlns:a16="http://schemas.microsoft.com/office/drawing/2014/main" id="{28612446-E97F-A1E1-F12D-38C3E58C054A}"/>
              </a:ext>
            </a:extLst>
          </p:cNvPr>
          <p:cNvSpPr>
            <a:spLocks noGrp="1"/>
          </p:cNvSpPr>
          <p:nvPr>
            <p:ph type="title"/>
          </p:nvPr>
        </p:nvSpPr>
        <p:spPr>
          <a:xfrm>
            <a:off x="249644" y="513978"/>
            <a:ext cx="11699918" cy="427038"/>
          </a:xfrm>
        </p:spPr>
        <p:txBody>
          <a:bodyPr>
            <a:noAutofit/>
          </a:bodyPr>
          <a:lstStyle/>
          <a:p>
            <a:r>
              <a:rPr lang="en-US" sz="3200" dirty="0"/>
              <a:t>Comparison to Other Local Agencies – Wastewater Charges</a:t>
            </a:r>
            <a:br>
              <a:rPr lang="en-US" sz="3200" dirty="0"/>
            </a:br>
            <a:r>
              <a:rPr lang="en-US" sz="2400" b="0" dirty="0"/>
              <a:t>for single family homes with ¾” meter and 3,000 gallons of winter water usage</a:t>
            </a:r>
            <a:endParaRPr lang="en-US" sz="3200" dirty="0">
              <a:latin typeface="Century Gothic" pitchFamily="34" charset="0"/>
            </a:endParaRPr>
          </a:p>
        </p:txBody>
      </p:sp>
      <p:sp>
        <p:nvSpPr>
          <p:cNvPr id="4" name="Slide Number Placeholder 2">
            <a:extLst>
              <a:ext uri="{FF2B5EF4-FFF2-40B4-BE49-F238E27FC236}">
                <a16:creationId xmlns:a16="http://schemas.microsoft.com/office/drawing/2014/main" id="{E854EB0E-113A-1550-5233-B15842A2F45F}"/>
              </a:ext>
            </a:extLst>
          </p:cNvPr>
          <p:cNvSpPr txBox="1">
            <a:spLocks/>
          </p:cNvSpPr>
          <p:nvPr/>
        </p:nvSpPr>
        <p:spPr>
          <a:xfrm>
            <a:off x="11212643" y="6324600"/>
            <a:ext cx="736919"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29</a:t>
            </a:fld>
            <a:endParaRPr lang="en-US" b="1" dirty="0"/>
          </a:p>
        </p:txBody>
      </p:sp>
      <p:sp>
        <p:nvSpPr>
          <p:cNvPr id="5" name="Rectangle: Rounded Corners 4">
            <a:extLst>
              <a:ext uri="{FF2B5EF4-FFF2-40B4-BE49-F238E27FC236}">
                <a16:creationId xmlns:a16="http://schemas.microsoft.com/office/drawing/2014/main" id="{132D1D19-7454-916E-5220-E215584ACCC8}"/>
              </a:ext>
            </a:extLst>
          </p:cNvPr>
          <p:cNvSpPr/>
          <p:nvPr/>
        </p:nvSpPr>
        <p:spPr>
          <a:xfrm>
            <a:off x="585488" y="3420035"/>
            <a:ext cx="2015708" cy="22544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6" name="Rectangle: Rounded Corners 5">
            <a:extLst>
              <a:ext uri="{FF2B5EF4-FFF2-40B4-BE49-F238E27FC236}">
                <a16:creationId xmlns:a16="http://schemas.microsoft.com/office/drawing/2014/main" id="{7ADD3A74-D4E7-653C-463D-379CDE090897}"/>
              </a:ext>
            </a:extLst>
          </p:cNvPr>
          <p:cNvSpPr/>
          <p:nvPr/>
        </p:nvSpPr>
        <p:spPr>
          <a:xfrm>
            <a:off x="1155032" y="4461401"/>
            <a:ext cx="1446164" cy="22544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Tree>
    <p:extLst>
      <p:ext uri="{BB962C8B-B14F-4D97-AF65-F5344CB8AC3E}">
        <p14:creationId xmlns:p14="http://schemas.microsoft.com/office/powerpoint/2010/main" val="22090347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65DB2-8C4D-CC4F-8C19-BB7A916819D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9A27275-C049-AD16-AE4D-1155962A0B42}"/>
              </a:ext>
            </a:extLst>
          </p:cNvPr>
          <p:cNvPicPr>
            <a:picLocks noChangeAspect="1"/>
          </p:cNvPicPr>
          <p:nvPr/>
        </p:nvPicPr>
        <p:blipFill>
          <a:blip r:embed="rId2"/>
          <a:stretch>
            <a:fillRect/>
          </a:stretch>
        </p:blipFill>
        <p:spPr>
          <a:xfrm>
            <a:off x="702524" y="1107440"/>
            <a:ext cx="9494525" cy="5633085"/>
          </a:xfrm>
          <a:prstGeom prst="rect">
            <a:avLst/>
          </a:prstGeom>
        </p:spPr>
      </p:pic>
      <p:sp>
        <p:nvSpPr>
          <p:cNvPr id="13" name="Title 1">
            <a:extLst>
              <a:ext uri="{FF2B5EF4-FFF2-40B4-BE49-F238E27FC236}">
                <a16:creationId xmlns:a16="http://schemas.microsoft.com/office/drawing/2014/main" id="{CB6B29C3-D95B-8814-7CE4-7B48410207DC}"/>
              </a:ext>
            </a:extLst>
          </p:cNvPr>
          <p:cNvSpPr>
            <a:spLocks noGrp="1"/>
          </p:cNvSpPr>
          <p:nvPr>
            <p:ph type="title"/>
          </p:nvPr>
        </p:nvSpPr>
        <p:spPr>
          <a:xfrm>
            <a:off x="249644" y="513978"/>
            <a:ext cx="11113681" cy="427038"/>
          </a:xfrm>
        </p:spPr>
        <p:txBody>
          <a:bodyPr>
            <a:noAutofit/>
          </a:bodyPr>
          <a:lstStyle/>
          <a:p>
            <a:r>
              <a:rPr lang="en-US" sz="3200" dirty="0"/>
              <a:t>Comparison to Other Local Agencies – Combined</a:t>
            </a:r>
            <a:br>
              <a:rPr lang="en-US" sz="3200" dirty="0"/>
            </a:br>
            <a:r>
              <a:rPr lang="en-US" sz="2400" b="0" dirty="0"/>
              <a:t>for Single Family Accounts</a:t>
            </a:r>
            <a:endParaRPr lang="en-US" sz="3200" dirty="0">
              <a:latin typeface="Century Gothic" pitchFamily="34" charset="0"/>
            </a:endParaRPr>
          </a:p>
        </p:txBody>
      </p:sp>
      <p:sp>
        <p:nvSpPr>
          <p:cNvPr id="4" name="Slide Number Placeholder 2">
            <a:extLst>
              <a:ext uri="{FF2B5EF4-FFF2-40B4-BE49-F238E27FC236}">
                <a16:creationId xmlns:a16="http://schemas.microsoft.com/office/drawing/2014/main" id="{FF7AC669-4C40-E181-7C16-C11C31ED2E18}"/>
              </a:ext>
            </a:extLst>
          </p:cNvPr>
          <p:cNvSpPr txBox="1">
            <a:spLocks/>
          </p:cNvSpPr>
          <p:nvPr/>
        </p:nvSpPr>
        <p:spPr>
          <a:xfrm>
            <a:off x="11212643" y="6324600"/>
            <a:ext cx="736919"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30</a:t>
            </a:fld>
            <a:endParaRPr lang="en-US" b="1" dirty="0"/>
          </a:p>
        </p:txBody>
      </p:sp>
      <p:sp>
        <p:nvSpPr>
          <p:cNvPr id="5" name="Rectangle: Rounded Corners 4">
            <a:extLst>
              <a:ext uri="{FF2B5EF4-FFF2-40B4-BE49-F238E27FC236}">
                <a16:creationId xmlns:a16="http://schemas.microsoft.com/office/drawing/2014/main" id="{1A19E988-4F1F-08E0-E36E-C2621F87B551}"/>
              </a:ext>
            </a:extLst>
          </p:cNvPr>
          <p:cNvSpPr/>
          <p:nvPr/>
        </p:nvSpPr>
        <p:spPr>
          <a:xfrm>
            <a:off x="1445485" y="5728399"/>
            <a:ext cx="2060391" cy="27308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6" name="Rectangle: Rounded Corners 5">
            <a:extLst>
              <a:ext uri="{FF2B5EF4-FFF2-40B4-BE49-F238E27FC236}">
                <a16:creationId xmlns:a16="http://schemas.microsoft.com/office/drawing/2014/main" id="{08A56A99-7460-4A3E-7FC5-6095B57930AE}"/>
              </a:ext>
            </a:extLst>
          </p:cNvPr>
          <p:cNvSpPr/>
          <p:nvPr/>
        </p:nvSpPr>
        <p:spPr>
          <a:xfrm>
            <a:off x="2046114" y="6196090"/>
            <a:ext cx="1459762" cy="27308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Tree>
    <p:extLst>
      <p:ext uri="{BB962C8B-B14F-4D97-AF65-F5344CB8AC3E}">
        <p14:creationId xmlns:p14="http://schemas.microsoft.com/office/powerpoint/2010/main" val="21903849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70EE435-56A2-46D1-B7F8-DF3F8B03DC78}"/>
              </a:ext>
            </a:extLst>
          </p:cNvPr>
          <p:cNvSpPr>
            <a:spLocks noGrp="1"/>
          </p:cNvSpPr>
          <p:nvPr>
            <p:ph type="title"/>
          </p:nvPr>
        </p:nvSpPr>
        <p:spPr>
          <a:xfrm>
            <a:off x="1169053" y="736990"/>
            <a:ext cx="8229600" cy="545698"/>
          </a:xfrm>
        </p:spPr>
        <p:txBody>
          <a:bodyPr>
            <a:noAutofit/>
          </a:bodyPr>
          <a:lstStyle/>
          <a:p>
            <a:r>
              <a:rPr lang="en-US" sz="3200" dirty="0">
                <a:latin typeface="Century Gothic" pitchFamily="34" charset="0"/>
              </a:rPr>
              <a:t>Summary of Proposed Rate Adjustments</a:t>
            </a:r>
          </a:p>
        </p:txBody>
      </p:sp>
      <p:sp>
        <p:nvSpPr>
          <p:cNvPr id="4" name="Slide Number Placeholder 2">
            <a:extLst>
              <a:ext uri="{FF2B5EF4-FFF2-40B4-BE49-F238E27FC236}">
                <a16:creationId xmlns:a16="http://schemas.microsoft.com/office/drawing/2014/main" id="{9D1E7531-0472-41CD-A8D1-3B8D620185B0}"/>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31</a:t>
            </a:fld>
            <a:endParaRPr lang="en-US" b="1" dirty="0"/>
          </a:p>
        </p:txBody>
      </p:sp>
      <p:sp>
        <p:nvSpPr>
          <p:cNvPr id="5" name="TextBox 4">
            <a:extLst>
              <a:ext uri="{FF2B5EF4-FFF2-40B4-BE49-F238E27FC236}">
                <a16:creationId xmlns:a16="http://schemas.microsoft.com/office/drawing/2014/main" id="{1288F133-C583-EF6E-249C-1AD72A7D909E}"/>
              </a:ext>
            </a:extLst>
          </p:cNvPr>
          <p:cNvSpPr txBox="1"/>
          <p:nvPr/>
        </p:nvSpPr>
        <p:spPr>
          <a:xfrm>
            <a:off x="1807143" y="4887049"/>
            <a:ext cx="8164630" cy="1477328"/>
          </a:xfrm>
          <a:prstGeom prst="rect">
            <a:avLst/>
          </a:prstGeom>
          <a:noFill/>
        </p:spPr>
        <p:txBody>
          <a:bodyPr wrap="square">
            <a:spAutoFit/>
          </a:bodyPr>
          <a:lstStyle/>
          <a:p>
            <a:pPr algn="ctr"/>
            <a:r>
              <a:rPr lang="en-US" dirty="0">
                <a:latin typeface="Century Gothic" pitchFamily="34" charset="0"/>
              </a:rPr>
              <a:t>In Year 1, average single family accounts will experience a:</a:t>
            </a:r>
          </a:p>
          <a:p>
            <a:pPr algn="ctr"/>
            <a:endParaRPr lang="en-US" dirty="0">
              <a:latin typeface="Century Gothic" pitchFamily="34" charset="0"/>
            </a:endParaRPr>
          </a:p>
          <a:p>
            <a:pPr algn="ctr"/>
            <a:r>
              <a:rPr lang="en-US" dirty="0">
                <a:latin typeface="Century Gothic" pitchFamily="34" charset="0"/>
              </a:rPr>
              <a:t>$3.24 increase to their water bill</a:t>
            </a:r>
          </a:p>
          <a:p>
            <a:pPr algn="ctr"/>
            <a:r>
              <a:rPr lang="en-US" dirty="0">
                <a:latin typeface="Century Gothic" pitchFamily="34" charset="0"/>
              </a:rPr>
              <a:t>and a </a:t>
            </a:r>
          </a:p>
          <a:p>
            <a:pPr algn="ctr"/>
            <a:r>
              <a:rPr lang="en-US" dirty="0">
                <a:latin typeface="Century Gothic" pitchFamily="34" charset="0"/>
              </a:rPr>
              <a:t>$8.82 increase to their wastewater bill.</a:t>
            </a:r>
            <a:endParaRPr lang="en-US" dirty="0"/>
          </a:p>
        </p:txBody>
      </p:sp>
      <p:pic>
        <p:nvPicPr>
          <p:cNvPr id="2" name="Picture 1">
            <a:extLst>
              <a:ext uri="{FF2B5EF4-FFF2-40B4-BE49-F238E27FC236}">
                <a16:creationId xmlns:a16="http://schemas.microsoft.com/office/drawing/2014/main" id="{5905868E-E4DC-91E9-C380-9296176E5D91}"/>
              </a:ext>
            </a:extLst>
          </p:cNvPr>
          <p:cNvPicPr>
            <a:picLocks noChangeAspect="1"/>
          </p:cNvPicPr>
          <p:nvPr/>
        </p:nvPicPr>
        <p:blipFill>
          <a:blip r:embed="rId2"/>
          <a:stretch>
            <a:fillRect/>
          </a:stretch>
        </p:blipFill>
        <p:spPr>
          <a:xfrm>
            <a:off x="863317" y="1516030"/>
            <a:ext cx="9233586" cy="2765972"/>
          </a:xfrm>
          <a:prstGeom prst="rect">
            <a:avLst/>
          </a:prstGeom>
        </p:spPr>
      </p:pic>
    </p:spTree>
    <p:extLst>
      <p:ext uri="{BB962C8B-B14F-4D97-AF65-F5344CB8AC3E}">
        <p14:creationId xmlns:p14="http://schemas.microsoft.com/office/powerpoint/2010/main" val="24544015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sp>
        <p:nvSpPr>
          <p:cNvPr id="811" name="Google Shape;811;p56"/>
          <p:cNvSpPr txBox="1"/>
          <p:nvPr/>
        </p:nvSpPr>
        <p:spPr>
          <a:xfrm>
            <a:off x="5531062" y="466001"/>
            <a:ext cx="6178200" cy="5607112"/>
          </a:xfrm>
          <a:prstGeom prst="rect">
            <a:avLst/>
          </a:prstGeom>
          <a:noFill/>
          <a:ln>
            <a:noFill/>
          </a:ln>
        </p:spPr>
        <p:txBody>
          <a:bodyPr spcFirstLastPara="1" wrap="square" lIns="0" tIns="0" rIns="0" bIns="0" anchor="t" anchorCtr="0">
            <a:spAutoFit/>
          </a:bodyPr>
          <a:lstStyle/>
          <a:p>
            <a:pPr algn="ctr">
              <a:lnSpc>
                <a:spcPct val="115020"/>
              </a:lnSpc>
            </a:pPr>
            <a:r>
              <a:rPr lang="en-US" sz="3733" b="1">
                <a:solidFill>
                  <a:srgbClr val="000000"/>
                </a:solidFill>
                <a:latin typeface="Arimo"/>
                <a:ea typeface="Arimo"/>
                <a:cs typeface="Arimo"/>
                <a:sym typeface="Arimo"/>
              </a:rPr>
              <a:t>PUBLIC ENGAGEMENT</a:t>
            </a:r>
            <a:endParaRPr sz="1200"/>
          </a:p>
          <a:p>
            <a:pPr>
              <a:lnSpc>
                <a:spcPct val="86247"/>
              </a:lnSpc>
            </a:pPr>
            <a:endParaRPr sz="3333" b="1">
              <a:solidFill>
                <a:srgbClr val="000000"/>
              </a:solidFill>
              <a:latin typeface="Arimo"/>
              <a:ea typeface="Arimo"/>
              <a:cs typeface="Arimo"/>
              <a:sym typeface="Arimo"/>
            </a:endParaRPr>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Community meetings </a:t>
            </a:r>
            <a:r>
              <a:rPr lang="en-US" sz="2266">
                <a:solidFill>
                  <a:srgbClr val="000000"/>
                </a:solidFill>
                <a:latin typeface="Nunito"/>
                <a:ea typeface="Nunito"/>
                <a:cs typeface="Nunito"/>
                <a:sym typeface="Nunito"/>
              </a:rPr>
              <a:t>(virtual &amp; in-person)</a:t>
            </a:r>
            <a:endParaRPr sz="533"/>
          </a:p>
          <a:p>
            <a:pPr marL="914446">
              <a:lnSpc>
                <a:spcPct val="115003"/>
              </a:lnSpc>
            </a:pP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Speaking presentations</a:t>
            </a:r>
            <a:r>
              <a:rPr lang="en-US" sz="2266">
                <a:solidFill>
                  <a:srgbClr val="000000"/>
                </a:solidFill>
                <a:latin typeface="Nunito"/>
                <a:ea typeface="Nunito"/>
                <a:cs typeface="Nunito"/>
                <a:sym typeface="Nunito"/>
              </a:rPr>
              <a:t> (organizations &amp; groups)</a:t>
            </a: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Council presentations &amp; hearings</a:t>
            </a: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Utility bill inserts</a:t>
            </a:r>
            <a:r>
              <a:rPr lang="en-US" sz="2266">
                <a:solidFill>
                  <a:srgbClr val="000000"/>
                </a:solidFill>
                <a:latin typeface="Nunito"/>
                <a:ea typeface="Nunito"/>
                <a:cs typeface="Nunito"/>
                <a:sym typeface="Nunito"/>
              </a:rPr>
              <a:t> (bi-lingual)</a:t>
            </a: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Web portal </a:t>
            </a: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E-blasts </a:t>
            </a:r>
            <a:r>
              <a:rPr lang="en-US" sz="2266">
                <a:solidFill>
                  <a:srgbClr val="000000"/>
                </a:solidFill>
                <a:latin typeface="Nunito"/>
                <a:ea typeface="Nunito"/>
                <a:cs typeface="Nunito"/>
                <a:sym typeface="Nunito"/>
              </a:rPr>
              <a:t>(bi-lingual)</a:t>
            </a: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Social media </a:t>
            </a:r>
            <a:r>
              <a:rPr lang="en-US" sz="2266">
                <a:solidFill>
                  <a:srgbClr val="000000"/>
                </a:solidFill>
                <a:latin typeface="Nunito"/>
                <a:ea typeface="Nunito"/>
                <a:cs typeface="Nunito"/>
                <a:sym typeface="Nunito"/>
              </a:rPr>
              <a:t>(bi-lingual)</a:t>
            </a: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WaterSmart </a:t>
            </a:r>
            <a:r>
              <a:rPr lang="en-US" sz="2266">
                <a:solidFill>
                  <a:srgbClr val="000000"/>
                </a:solidFill>
                <a:latin typeface="Nunito"/>
                <a:ea typeface="Nunito"/>
                <a:cs typeface="Nunito"/>
                <a:sym typeface="Nunito"/>
              </a:rPr>
              <a:t>(emails, pop-ups, bi-lingual)</a:t>
            </a:r>
            <a:endParaRPr sz="533"/>
          </a:p>
          <a:p>
            <a:pPr marL="609549" lvl="2" indent="-177782">
              <a:lnSpc>
                <a:spcPct val="115003"/>
              </a:lnSpc>
              <a:buClr>
                <a:srgbClr val="000000"/>
              </a:buClr>
              <a:buSzPts val="3399"/>
              <a:buFont typeface="Nunito"/>
              <a:buAutoNum type="arabicPeriod"/>
            </a:pPr>
            <a:r>
              <a:rPr lang="en-US" sz="2266" b="1">
                <a:solidFill>
                  <a:srgbClr val="000000"/>
                </a:solidFill>
                <a:latin typeface="Nunito"/>
                <a:ea typeface="Nunito"/>
                <a:cs typeface="Nunito"/>
                <a:sym typeface="Nunito"/>
              </a:rPr>
              <a:t>Outreach </a:t>
            </a:r>
            <a:r>
              <a:rPr lang="en-US" sz="2266" b="1">
                <a:latin typeface="Nunito"/>
                <a:ea typeface="Nunito"/>
                <a:cs typeface="Nunito"/>
                <a:sym typeface="Nunito"/>
              </a:rPr>
              <a:t>events</a:t>
            </a:r>
            <a:endParaRPr sz="2666" b="1">
              <a:solidFill>
                <a:srgbClr val="000000"/>
              </a:solidFill>
              <a:latin typeface="Nunito"/>
              <a:ea typeface="Nunito"/>
              <a:cs typeface="Nunito"/>
              <a:sym typeface="Nunito"/>
            </a:endParaRPr>
          </a:p>
        </p:txBody>
      </p:sp>
      <p:sp>
        <p:nvSpPr>
          <p:cNvPr id="812" name="Google Shape;812;p56"/>
          <p:cNvSpPr/>
          <p:nvPr/>
        </p:nvSpPr>
        <p:spPr>
          <a:xfrm>
            <a:off x="1766600" y="4115159"/>
            <a:ext cx="183105" cy="408345"/>
          </a:xfrm>
          <a:custGeom>
            <a:avLst/>
            <a:gdLst/>
            <a:ahLst/>
            <a:cxnLst/>
            <a:rect l="l" t="t" r="r" b="b"/>
            <a:pathLst>
              <a:path w="274658" h="612518" extrusionOk="0">
                <a:moveTo>
                  <a:pt x="0" y="0"/>
                </a:moveTo>
                <a:lnTo>
                  <a:pt x="274658" y="0"/>
                </a:lnTo>
                <a:lnTo>
                  <a:pt x="274658" y="612518"/>
                </a:lnTo>
                <a:lnTo>
                  <a:pt x="0" y="612518"/>
                </a:lnTo>
                <a:lnTo>
                  <a:pt x="0" y="0"/>
                </a:lnTo>
                <a:close/>
              </a:path>
            </a:pathLst>
          </a:custGeom>
          <a:blipFill rotWithShape="1">
            <a:blip r:embed="rId3">
              <a:alphaModFix/>
            </a:blip>
            <a:stretch>
              <a:fillRect/>
            </a:stretch>
          </a:blipFill>
          <a:ln>
            <a:noFill/>
          </a:ln>
        </p:spPr>
        <p:txBody>
          <a:bodyPr/>
          <a:lstStyle/>
          <a:p>
            <a:endParaRPr lang="en-US" sz="1200"/>
          </a:p>
        </p:txBody>
      </p:sp>
      <p:sp>
        <p:nvSpPr>
          <p:cNvPr id="813" name="Google Shape;813;p56"/>
          <p:cNvSpPr/>
          <p:nvPr/>
        </p:nvSpPr>
        <p:spPr>
          <a:xfrm>
            <a:off x="1497419" y="1436056"/>
            <a:ext cx="2316800" cy="4330884"/>
          </a:xfrm>
          <a:custGeom>
            <a:avLst/>
            <a:gdLst/>
            <a:ahLst/>
            <a:cxnLst/>
            <a:rect l="l" t="t" r="r" b="b"/>
            <a:pathLst>
              <a:path w="3475200" h="6496326" extrusionOk="0">
                <a:moveTo>
                  <a:pt x="0" y="0"/>
                </a:moveTo>
                <a:lnTo>
                  <a:pt x="3475200" y="0"/>
                </a:lnTo>
                <a:lnTo>
                  <a:pt x="3475200" y="6496326"/>
                </a:lnTo>
                <a:lnTo>
                  <a:pt x="0" y="6496326"/>
                </a:lnTo>
                <a:lnTo>
                  <a:pt x="0" y="0"/>
                </a:lnTo>
                <a:close/>
              </a:path>
            </a:pathLst>
          </a:custGeom>
          <a:blipFill rotWithShape="1">
            <a:blip r:embed="rId4">
              <a:alphaModFix/>
            </a:blip>
            <a:stretch>
              <a:fillRect/>
            </a:stretch>
          </a:blipFill>
          <a:ln>
            <a:noFill/>
          </a:ln>
        </p:spPr>
        <p:txBody>
          <a:bodyPr/>
          <a:lstStyle/>
          <a:p>
            <a:endParaRPr lang="en-US" sz="1200"/>
          </a:p>
        </p:txBody>
      </p:sp>
      <p:sp>
        <p:nvSpPr>
          <p:cNvPr id="814" name="Google Shape;814;p56"/>
          <p:cNvSpPr/>
          <p:nvPr/>
        </p:nvSpPr>
        <p:spPr>
          <a:xfrm>
            <a:off x="1628705" y="2102739"/>
            <a:ext cx="619453" cy="753152"/>
          </a:xfrm>
          <a:custGeom>
            <a:avLst/>
            <a:gdLst/>
            <a:ahLst/>
            <a:cxnLst/>
            <a:rect l="l" t="t" r="r" b="b"/>
            <a:pathLst>
              <a:path w="929180" h="1129728" extrusionOk="0">
                <a:moveTo>
                  <a:pt x="0" y="0"/>
                </a:moveTo>
                <a:lnTo>
                  <a:pt x="929180" y="0"/>
                </a:lnTo>
                <a:lnTo>
                  <a:pt x="929180" y="1129728"/>
                </a:lnTo>
                <a:lnTo>
                  <a:pt x="0" y="1129728"/>
                </a:lnTo>
                <a:lnTo>
                  <a:pt x="0" y="0"/>
                </a:lnTo>
                <a:close/>
              </a:path>
            </a:pathLst>
          </a:custGeom>
          <a:blipFill rotWithShape="1">
            <a:blip r:embed="rId5">
              <a:alphaModFix/>
            </a:blip>
            <a:stretch>
              <a:fillRect l="-61" r="-62"/>
            </a:stretch>
          </a:blipFill>
          <a:ln>
            <a:noFill/>
          </a:ln>
        </p:spPr>
        <p:txBody>
          <a:bodyPr/>
          <a:lstStyle/>
          <a:p>
            <a:endParaRPr lang="en-US" sz="1200"/>
          </a:p>
        </p:txBody>
      </p:sp>
      <p:sp>
        <p:nvSpPr>
          <p:cNvPr id="815" name="Google Shape;815;p56"/>
          <p:cNvSpPr/>
          <p:nvPr/>
        </p:nvSpPr>
        <p:spPr>
          <a:xfrm>
            <a:off x="2375964" y="4097460"/>
            <a:ext cx="491747" cy="408437"/>
          </a:xfrm>
          <a:custGeom>
            <a:avLst/>
            <a:gdLst/>
            <a:ahLst/>
            <a:cxnLst/>
            <a:rect l="l" t="t" r="r" b="b"/>
            <a:pathLst>
              <a:path w="737621" h="612656" extrusionOk="0">
                <a:moveTo>
                  <a:pt x="0" y="0"/>
                </a:moveTo>
                <a:lnTo>
                  <a:pt x="737621" y="0"/>
                </a:lnTo>
                <a:lnTo>
                  <a:pt x="737621" y="612656"/>
                </a:lnTo>
                <a:lnTo>
                  <a:pt x="0" y="612656"/>
                </a:lnTo>
                <a:lnTo>
                  <a:pt x="0" y="0"/>
                </a:lnTo>
                <a:close/>
              </a:path>
            </a:pathLst>
          </a:custGeom>
          <a:blipFill rotWithShape="1">
            <a:blip r:embed="rId6">
              <a:alphaModFix/>
            </a:blip>
            <a:stretch>
              <a:fillRect/>
            </a:stretch>
          </a:blipFill>
          <a:ln>
            <a:noFill/>
          </a:ln>
        </p:spPr>
        <p:txBody>
          <a:bodyPr/>
          <a:lstStyle/>
          <a:p>
            <a:endParaRPr lang="en-US" sz="1200"/>
          </a:p>
        </p:txBody>
      </p:sp>
      <p:sp>
        <p:nvSpPr>
          <p:cNvPr id="816" name="Google Shape;816;p56"/>
          <p:cNvSpPr/>
          <p:nvPr/>
        </p:nvSpPr>
        <p:spPr>
          <a:xfrm>
            <a:off x="1952991" y="5074254"/>
            <a:ext cx="904809" cy="250259"/>
          </a:xfrm>
          <a:custGeom>
            <a:avLst/>
            <a:gdLst/>
            <a:ahLst/>
            <a:cxnLst/>
            <a:rect l="l" t="t" r="r" b="b"/>
            <a:pathLst>
              <a:path w="1357213" h="375389" extrusionOk="0">
                <a:moveTo>
                  <a:pt x="0" y="0"/>
                </a:moveTo>
                <a:lnTo>
                  <a:pt x="1357213" y="0"/>
                </a:lnTo>
                <a:lnTo>
                  <a:pt x="1357213" y="375389"/>
                </a:lnTo>
                <a:lnTo>
                  <a:pt x="0" y="375389"/>
                </a:lnTo>
                <a:lnTo>
                  <a:pt x="0" y="0"/>
                </a:lnTo>
                <a:close/>
              </a:path>
            </a:pathLst>
          </a:custGeom>
          <a:blipFill rotWithShape="1">
            <a:blip r:embed="rId7">
              <a:alphaModFix/>
            </a:blip>
            <a:stretch>
              <a:fillRect t="-1829" b="-1828"/>
            </a:stretch>
          </a:blipFill>
          <a:ln>
            <a:noFill/>
          </a:ln>
        </p:spPr>
        <p:txBody>
          <a:bodyPr/>
          <a:lstStyle/>
          <a:p>
            <a:endParaRPr lang="en-US" sz="1200"/>
          </a:p>
        </p:txBody>
      </p:sp>
      <p:sp>
        <p:nvSpPr>
          <p:cNvPr id="817" name="Google Shape;817;p56"/>
          <p:cNvSpPr/>
          <p:nvPr/>
        </p:nvSpPr>
        <p:spPr>
          <a:xfrm>
            <a:off x="2953400" y="5013775"/>
            <a:ext cx="405526" cy="405526"/>
          </a:xfrm>
          <a:custGeom>
            <a:avLst/>
            <a:gdLst/>
            <a:ahLst/>
            <a:cxnLst/>
            <a:rect l="l" t="t" r="r" b="b"/>
            <a:pathLst>
              <a:path w="608289" h="608289" extrusionOk="0">
                <a:moveTo>
                  <a:pt x="0" y="0"/>
                </a:moveTo>
                <a:lnTo>
                  <a:pt x="608289" y="0"/>
                </a:lnTo>
                <a:lnTo>
                  <a:pt x="608289" y="608289"/>
                </a:lnTo>
                <a:lnTo>
                  <a:pt x="0" y="608289"/>
                </a:lnTo>
                <a:lnTo>
                  <a:pt x="0" y="0"/>
                </a:lnTo>
                <a:close/>
              </a:path>
            </a:pathLst>
          </a:custGeom>
          <a:blipFill rotWithShape="1">
            <a:blip r:embed="rId8">
              <a:alphaModFix/>
            </a:blip>
            <a:stretch>
              <a:fillRect/>
            </a:stretch>
          </a:blipFill>
          <a:ln>
            <a:noFill/>
          </a:ln>
        </p:spPr>
        <p:txBody>
          <a:bodyPr/>
          <a:lstStyle/>
          <a:p>
            <a:endParaRPr lang="en-US" sz="1200"/>
          </a:p>
        </p:txBody>
      </p:sp>
      <p:sp>
        <p:nvSpPr>
          <p:cNvPr id="818" name="Google Shape;818;p56"/>
          <p:cNvSpPr/>
          <p:nvPr/>
        </p:nvSpPr>
        <p:spPr>
          <a:xfrm>
            <a:off x="1497420" y="371651"/>
            <a:ext cx="2316797" cy="1181227"/>
          </a:xfrm>
          <a:custGeom>
            <a:avLst/>
            <a:gdLst/>
            <a:ahLst/>
            <a:cxnLst/>
            <a:rect l="l" t="t" r="r" b="b"/>
            <a:pathLst>
              <a:path w="4633595" h="2362454" extrusionOk="0">
                <a:moveTo>
                  <a:pt x="0" y="2362454"/>
                </a:moveTo>
                <a:lnTo>
                  <a:pt x="4633595" y="2362454"/>
                </a:lnTo>
                <a:lnTo>
                  <a:pt x="4633595" y="0"/>
                </a:lnTo>
                <a:lnTo>
                  <a:pt x="0" y="0"/>
                </a:lnTo>
                <a:close/>
              </a:path>
            </a:pathLst>
          </a:custGeom>
          <a:solidFill>
            <a:srgbClr val="5E6C34"/>
          </a:solidFill>
          <a:ln>
            <a:noFill/>
          </a:ln>
        </p:spPr>
        <p:txBody>
          <a:bodyPr/>
          <a:lstStyle/>
          <a:p>
            <a:endParaRPr lang="en-US" sz="1200"/>
          </a:p>
        </p:txBody>
      </p:sp>
      <p:sp>
        <p:nvSpPr>
          <p:cNvPr id="819" name="Google Shape;819;p56"/>
          <p:cNvSpPr/>
          <p:nvPr/>
        </p:nvSpPr>
        <p:spPr>
          <a:xfrm>
            <a:off x="3138750" y="4113883"/>
            <a:ext cx="422985" cy="383485"/>
          </a:xfrm>
          <a:custGeom>
            <a:avLst/>
            <a:gdLst/>
            <a:ahLst/>
            <a:cxnLst/>
            <a:rect l="l" t="t" r="r" b="b"/>
            <a:pathLst>
              <a:path w="634478" h="575228" extrusionOk="0">
                <a:moveTo>
                  <a:pt x="0" y="0"/>
                </a:moveTo>
                <a:lnTo>
                  <a:pt x="634477" y="0"/>
                </a:lnTo>
                <a:lnTo>
                  <a:pt x="634477" y="575228"/>
                </a:lnTo>
                <a:lnTo>
                  <a:pt x="0" y="575228"/>
                </a:lnTo>
                <a:lnTo>
                  <a:pt x="0" y="0"/>
                </a:lnTo>
                <a:close/>
              </a:path>
            </a:pathLst>
          </a:custGeom>
          <a:blipFill rotWithShape="1">
            <a:blip r:embed="rId9">
              <a:alphaModFix/>
            </a:blip>
            <a:stretch>
              <a:fillRect/>
            </a:stretch>
          </a:blipFill>
          <a:ln>
            <a:noFill/>
          </a:ln>
        </p:spPr>
        <p:txBody>
          <a:bodyPr/>
          <a:lstStyle/>
          <a:p>
            <a:endParaRPr lang="en-US" sz="1200"/>
          </a:p>
        </p:txBody>
      </p:sp>
      <p:sp>
        <p:nvSpPr>
          <p:cNvPr id="820" name="Google Shape;820;p56"/>
          <p:cNvSpPr/>
          <p:nvPr/>
        </p:nvSpPr>
        <p:spPr>
          <a:xfrm>
            <a:off x="1671807" y="1668702"/>
            <a:ext cx="501840" cy="507809"/>
          </a:xfrm>
          <a:custGeom>
            <a:avLst/>
            <a:gdLst/>
            <a:ahLst/>
            <a:cxnLst/>
            <a:rect l="l" t="t" r="r" b="b"/>
            <a:pathLst>
              <a:path w="1003681" h="1015619" extrusionOk="0">
                <a:moveTo>
                  <a:pt x="0" y="0"/>
                </a:moveTo>
                <a:lnTo>
                  <a:pt x="1003681" y="0"/>
                </a:lnTo>
                <a:lnTo>
                  <a:pt x="1003681" y="1015619"/>
                </a:lnTo>
                <a:lnTo>
                  <a:pt x="0" y="1015619"/>
                </a:lnTo>
                <a:lnTo>
                  <a:pt x="0" y="0"/>
                </a:lnTo>
                <a:close/>
              </a:path>
            </a:pathLst>
          </a:custGeom>
          <a:blipFill rotWithShape="1">
            <a:blip r:embed="rId10">
              <a:alphaModFix/>
            </a:blip>
            <a:stretch>
              <a:fillRect l="-591" r="-591" b="2"/>
            </a:stretch>
          </a:blipFill>
          <a:ln>
            <a:noFill/>
          </a:ln>
        </p:spPr>
        <p:txBody>
          <a:bodyPr/>
          <a:lstStyle/>
          <a:p>
            <a:endParaRPr lang="en-US" sz="1200"/>
          </a:p>
        </p:txBody>
      </p:sp>
      <p:sp>
        <p:nvSpPr>
          <p:cNvPr id="821" name="Google Shape;821;p56"/>
          <p:cNvSpPr/>
          <p:nvPr/>
        </p:nvSpPr>
        <p:spPr>
          <a:xfrm>
            <a:off x="1612023" y="2102771"/>
            <a:ext cx="2087587" cy="1025971"/>
          </a:xfrm>
          <a:custGeom>
            <a:avLst/>
            <a:gdLst/>
            <a:ahLst/>
            <a:cxnLst/>
            <a:rect l="l" t="t" r="r" b="b"/>
            <a:pathLst>
              <a:path w="3131380" h="1538956" extrusionOk="0">
                <a:moveTo>
                  <a:pt x="0" y="0"/>
                </a:moveTo>
                <a:lnTo>
                  <a:pt x="3131380" y="0"/>
                </a:lnTo>
                <a:lnTo>
                  <a:pt x="3131380" y="1538957"/>
                </a:lnTo>
                <a:lnTo>
                  <a:pt x="0" y="1538957"/>
                </a:lnTo>
                <a:lnTo>
                  <a:pt x="0" y="0"/>
                </a:lnTo>
                <a:close/>
              </a:path>
            </a:pathLst>
          </a:custGeom>
          <a:blipFill rotWithShape="1">
            <a:blip r:embed="rId11">
              <a:alphaModFix/>
            </a:blip>
            <a:stretch>
              <a:fillRect t="-403" b="-402"/>
            </a:stretch>
          </a:blipFill>
          <a:ln>
            <a:noFill/>
          </a:ln>
        </p:spPr>
        <p:txBody>
          <a:bodyPr/>
          <a:lstStyle/>
          <a:p>
            <a:endParaRPr lang="en-US" sz="1200"/>
          </a:p>
        </p:txBody>
      </p:sp>
      <p:sp>
        <p:nvSpPr>
          <p:cNvPr id="822" name="Google Shape;822;p56"/>
          <p:cNvSpPr/>
          <p:nvPr/>
        </p:nvSpPr>
        <p:spPr>
          <a:xfrm>
            <a:off x="2419505" y="1645011"/>
            <a:ext cx="472757" cy="556451"/>
          </a:xfrm>
          <a:custGeom>
            <a:avLst/>
            <a:gdLst/>
            <a:ahLst/>
            <a:cxnLst/>
            <a:rect l="l" t="t" r="r" b="b"/>
            <a:pathLst>
              <a:path w="945515" h="1112901" extrusionOk="0">
                <a:moveTo>
                  <a:pt x="0" y="0"/>
                </a:moveTo>
                <a:lnTo>
                  <a:pt x="945515" y="0"/>
                </a:lnTo>
                <a:lnTo>
                  <a:pt x="945515" y="1112901"/>
                </a:lnTo>
                <a:lnTo>
                  <a:pt x="0" y="1112901"/>
                </a:lnTo>
                <a:lnTo>
                  <a:pt x="0" y="0"/>
                </a:lnTo>
                <a:close/>
              </a:path>
            </a:pathLst>
          </a:custGeom>
          <a:blipFill rotWithShape="1">
            <a:blip r:embed="rId12">
              <a:alphaModFix/>
            </a:blip>
            <a:stretch>
              <a:fillRect l="-155" r="-158"/>
            </a:stretch>
          </a:blipFill>
          <a:ln>
            <a:noFill/>
          </a:ln>
        </p:spPr>
        <p:txBody>
          <a:bodyPr/>
          <a:lstStyle/>
          <a:p>
            <a:endParaRPr lang="en-US" sz="1200"/>
          </a:p>
        </p:txBody>
      </p:sp>
      <p:sp>
        <p:nvSpPr>
          <p:cNvPr id="823" name="Google Shape;823;p56"/>
          <p:cNvSpPr/>
          <p:nvPr/>
        </p:nvSpPr>
        <p:spPr>
          <a:xfrm>
            <a:off x="3062000" y="2102771"/>
            <a:ext cx="619420" cy="753119"/>
          </a:xfrm>
          <a:custGeom>
            <a:avLst/>
            <a:gdLst/>
            <a:ahLst/>
            <a:cxnLst/>
            <a:rect l="l" t="t" r="r" b="b"/>
            <a:pathLst>
              <a:path w="929130" h="1129678" extrusionOk="0">
                <a:moveTo>
                  <a:pt x="0" y="0"/>
                </a:moveTo>
                <a:lnTo>
                  <a:pt x="929130" y="0"/>
                </a:lnTo>
                <a:lnTo>
                  <a:pt x="929130" y="1129679"/>
                </a:lnTo>
                <a:lnTo>
                  <a:pt x="0" y="1129679"/>
                </a:lnTo>
                <a:lnTo>
                  <a:pt x="0" y="0"/>
                </a:lnTo>
                <a:close/>
              </a:path>
            </a:pathLst>
          </a:custGeom>
          <a:blipFill rotWithShape="1">
            <a:blip r:embed="rId13">
              <a:alphaModFix/>
            </a:blip>
            <a:stretch>
              <a:fillRect l="-63" r="-63"/>
            </a:stretch>
          </a:blipFill>
          <a:ln>
            <a:noFill/>
          </a:ln>
        </p:spPr>
        <p:txBody>
          <a:bodyPr/>
          <a:lstStyle/>
          <a:p>
            <a:endParaRPr lang="en-US" sz="1200"/>
          </a:p>
        </p:txBody>
      </p:sp>
      <p:sp>
        <p:nvSpPr>
          <p:cNvPr id="824" name="Google Shape;824;p56"/>
          <p:cNvSpPr/>
          <p:nvPr/>
        </p:nvSpPr>
        <p:spPr>
          <a:xfrm>
            <a:off x="3144840" y="1663406"/>
            <a:ext cx="472821" cy="518350"/>
          </a:xfrm>
          <a:custGeom>
            <a:avLst/>
            <a:gdLst/>
            <a:ahLst/>
            <a:cxnLst/>
            <a:rect l="l" t="t" r="r" b="b"/>
            <a:pathLst>
              <a:path w="945642" h="1036701" extrusionOk="0">
                <a:moveTo>
                  <a:pt x="0" y="0"/>
                </a:moveTo>
                <a:lnTo>
                  <a:pt x="945642" y="0"/>
                </a:lnTo>
                <a:lnTo>
                  <a:pt x="945642" y="1036701"/>
                </a:lnTo>
                <a:lnTo>
                  <a:pt x="0" y="1036701"/>
                </a:lnTo>
                <a:lnTo>
                  <a:pt x="0" y="0"/>
                </a:lnTo>
                <a:close/>
              </a:path>
            </a:pathLst>
          </a:custGeom>
          <a:blipFill rotWithShape="1">
            <a:blip r:embed="rId14">
              <a:alphaModFix/>
            </a:blip>
            <a:stretch>
              <a:fillRect l="-137" r="-134" b="-2"/>
            </a:stretch>
          </a:blipFill>
          <a:ln>
            <a:noFill/>
          </a:ln>
        </p:spPr>
        <p:txBody>
          <a:bodyPr/>
          <a:lstStyle/>
          <a:p>
            <a:endParaRPr lang="en-US" sz="1200"/>
          </a:p>
        </p:txBody>
      </p:sp>
      <p:sp>
        <p:nvSpPr>
          <p:cNvPr id="825" name="Google Shape;825;p56"/>
          <p:cNvSpPr txBox="1"/>
          <p:nvPr/>
        </p:nvSpPr>
        <p:spPr>
          <a:xfrm>
            <a:off x="1680019" y="5461191"/>
            <a:ext cx="1990776" cy="119585"/>
          </a:xfrm>
          <a:prstGeom prst="rect">
            <a:avLst/>
          </a:prstGeom>
          <a:noFill/>
          <a:ln>
            <a:noFill/>
          </a:ln>
        </p:spPr>
        <p:txBody>
          <a:bodyPr spcFirstLastPara="1" wrap="square" lIns="0" tIns="0" rIns="0" bIns="0" anchor="t" anchorCtr="0">
            <a:spAutoFit/>
          </a:bodyPr>
          <a:lstStyle/>
          <a:p>
            <a:pPr>
              <a:lnSpc>
                <a:spcPct val="140144"/>
              </a:lnSpc>
            </a:pPr>
            <a:r>
              <a:rPr lang="en-US" sz="555">
                <a:solidFill>
                  <a:srgbClr val="231F20"/>
                </a:solidFill>
                <a:latin typeface="Roboto"/>
                <a:ea typeface="Roboto"/>
                <a:cs typeface="Roboto"/>
                <a:sym typeface="Roboto"/>
              </a:rPr>
              <a:t>Learn more: townofwindsor.ca.gov/1436/NetZero-Wastewater</a:t>
            </a:r>
            <a:endParaRPr sz="1200"/>
          </a:p>
        </p:txBody>
      </p:sp>
      <p:sp>
        <p:nvSpPr>
          <p:cNvPr id="826" name="Google Shape;826;p56"/>
          <p:cNvSpPr txBox="1"/>
          <p:nvPr/>
        </p:nvSpPr>
        <p:spPr>
          <a:xfrm>
            <a:off x="3123834" y="456138"/>
            <a:ext cx="539311" cy="99899"/>
          </a:xfrm>
          <a:prstGeom prst="rect">
            <a:avLst/>
          </a:prstGeom>
          <a:noFill/>
          <a:ln>
            <a:noFill/>
          </a:ln>
        </p:spPr>
        <p:txBody>
          <a:bodyPr spcFirstLastPara="1" wrap="square" lIns="0" tIns="0" rIns="0" bIns="0" anchor="t" anchorCtr="0">
            <a:spAutoFit/>
          </a:bodyPr>
          <a:lstStyle/>
          <a:p>
            <a:pPr>
              <a:lnSpc>
                <a:spcPct val="117427"/>
              </a:lnSpc>
            </a:pPr>
            <a:r>
              <a:rPr lang="en-US" sz="555">
                <a:solidFill>
                  <a:srgbClr val="FFFFFF"/>
                </a:solidFill>
                <a:latin typeface="Roboto"/>
                <a:ea typeface="Roboto"/>
                <a:cs typeface="Roboto"/>
                <a:sym typeface="Roboto"/>
              </a:rPr>
              <a:t>DECEMBER 2024</a:t>
            </a:r>
            <a:endParaRPr sz="1200"/>
          </a:p>
        </p:txBody>
      </p:sp>
      <p:sp>
        <p:nvSpPr>
          <p:cNvPr id="827" name="Google Shape;827;p56"/>
          <p:cNvSpPr txBox="1"/>
          <p:nvPr/>
        </p:nvSpPr>
        <p:spPr>
          <a:xfrm>
            <a:off x="1659616" y="588731"/>
            <a:ext cx="2034110" cy="1318438"/>
          </a:xfrm>
          <a:prstGeom prst="rect">
            <a:avLst/>
          </a:prstGeom>
          <a:noFill/>
          <a:ln>
            <a:noFill/>
          </a:ln>
        </p:spPr>
        <p:txBody>
          <a:bodyPr spcFirstLastPara="1" wrap="square" lIns="0" tIns="0" rIns="0" bIns="0" anchor="t" anchorCtr="0">
            <a:spAutoFit/>
          </a:bodyPr>
          <a:lstStyle/>
          <a:p>
            <a:pPr algn="ctr">
              <a:lnSpc>
                <a:spcPct val="117287"/>
              </a:lnSpc>
            </a:pPr>
            <a:r>
              <a:rPr lang="en-US" sz="2846">
                <a:solidFill>
                  <a:srgbClr val="FFFFFF"/>
                </a:solidFill>
                <a:latin typeface="Roboto"/>
                <a:ea typeface="Roboto"/>
                <a:cs typeface="Roboto"/>
                <a:sym typeface="Roboto"/>
              </a:rPr>
              <a:t>We’re 100%</a:t>
            </a:r>
            <a:endParaRPr sz="1200"/>
          </a:p>
          <a:p>
            <a:pPr algn="ctr">
              <a:lnSpc>
                <a:spcPct val="49988"/>
              </a:lnSpc>
            </a:pPr>
            <a:r>
              <a:rPr lang="en-US" sz="2846">
                <a:solidFill>
                  <a:srgbClr val="FFFFFF"/>
                </a:solidFill>
                <a:latin typeface="Roboto"/>
                <a:ea typeface="Roboto"/>
                <a:cs typeface="Roboto"/>
                <a:sym typeface="Roboto"/>
              </a:rPr>
              <a:t>Committed</a:t>
            </a:r>
            <a:endParaRPr sz="1200"/>
          </a:p>
          <a:p>
            <a:pPr algn="ctr">
              <a:lnSpc>
                <a:spcPct val="249956"/>
              </a:lnSpc>
            </a:pPr>
            <a:r>
              <a:rPr lang="en-US" sz="763">
                <a:solidFill>
                  <a:srgbClr val="FFFFFF"/>
                </a:solidFill>
                <a:latin typeface="Roboto"/>
                <a:ea typeface="Roboto"/>
                <a:cs typeface="Roboto"/>
                <a:sym typeface="Roboto"/>
              </a:rPr>
              <a:t>Clean Energy • Recycled Water • Biosolids Reuse</a:t>
            </a:r>
            <a:endParaRPr sz="1200"/>
          </a:p>
        </p:txBody>
      </p:sp>
      <p:sp>
        <p:nvSpPr>
          <p:cNvPr id="828" name="Google Shape;828;p56"/>
          <p:cNvSpPr txBox="1"/>
          <p:nvPr/>
        </p:nvSpPr>
        <p:spPr>
          <a:xfrm>
            <a:off x="1649314" y="4544920"/>
            <a:ext cx="425977" cy="352597"/>
          </a:xfrm>
          <a:prstGeom prst="rect">
            <a:avLst/>
          </a:prstGeom>
          <a:noFill/>
          <a:ln>
            <a:noFill/>
          </a:ln>
        </p:spPr>
        <p:txBody>
          <a:bodyPr spcFirstLastPara="1" wrap="square" lIns="0" tIns="0" rIns="0" bIns="0" anchor="t" anchorCtr="0">
            <a:spAutoFit/>
          </a:bodyPr>
          <a:lstStyle/>
          <a:p>
            <a:pPr algn="ctr">
              <a:lnSpc>
                <a:spcPct val="109990"/>
              </a:lnSpc>
            </a:pPr>
            <a:r>
              <a:rPr lang="en-US" sz="694">
                <a:solidFill>
                  <a:srgbClr val="231F20"/>
                </a:solidFill>
                <a:latin typeface="Roboto"/>
                <a:ea typeface="Roboto"/>
                <a:cs typeface="Roboto"/>
                <a:sym typeface="Roboto"/>
              </a:rPr>
              <a:t>Save our customers money</a:t>
            </a:r>
            <a:endParaRPr sz="1200"/>
          </a:p>
        </p:txBody>
      </p:sp>
      <p:sp>
        <p:nvSpPr>
          <p:cNvPr id="829" name="Google Shape;829;p56"/>
          <p:cNvSpPr txBox="1"/>
          <p:nvPr/>
        </p:nvSpPr>
        <p:spPr>
          <a:xfrm>
            <a:off x="2333425" y="4544920"/>
            <a:ext cx="513643" cy="352597"/>
          </a:xfrm>
          <a:prstGeom prst="rect">
            <a:avLst/>
          </a:prstGeom>
          <a:noFill/>
          <a:ln>
            <a:noFill/>
          </a:ln>
        </p:spPr>
        <p:txBody>
          <a:bodyPr spcFirstLastPara="1" wrap="square" lIns="0" tIns="0" rIns="0" bIns="0" anchor="t" anchorCtr="0">
            <a:spAutoFit/>
          </a:bodyPr>
          <a:lstStyle/>
          <a:p>
            <a:pPr algn="ctr">
              <a:lnSpc>
                <a:spcPct val="109990"/>
              </a:lnSpc>
            </a:pPr>
            <a:r>
              <a:rPr lang="en-US" sz="694">
                <a:solidFill>
                  <a:srgbClr val="231F20"/>
                </a:solidFill>
                <a:latin typeface="Roboto"/>
                <a:ea typeface="Roboto"/>
                <a:cs typeface="Roboto"/>
                <a:sym typeface="Roboto"/>
              </a:rPr>
              <a:t>Provide a better quality of life</a:t>
            </a:r>
            <a:endParaRPr sz="1200"/>
          </a:p>
        </p:txBody>
      </p:sp>
      <p:sp>
        <p:nvSpPr>
          <p:cNvPr id="830" name="Google Shape;830;p56"/>
          <p:cNvSpPr txBox="1"/>
          <p:nvPr/>
        </p:nvSpPr>
        <p:spPr>
          <a:xfrm>
            <a:off x="1709965" y="3219180"/>
            <a:ext cx="1951726" cy="897169"/>
          </a:xfrm>
          <a:prstGeom prst="rect">
            <a:avLst/>
          </a:prstGeom>
          <a:noFill/>
          <a:ln>
            <a:noFill/>
          </a:ln>
        </p:spPr>
        <p:txBody>
          <a:bodyPr spcFirstLastPara="1" wrap="square" lIns="0" tIns="0" rIns="0" bIns="0" anchor="t" anchorCtr="0">
            <a:spAutoFit/>
          </a:bodyPr>
          <a:lstStyle/>
          <a:p>
            <a:pPr algn="ctr">
              <a:lnSpc>
                <a:spcPct val="139865"/>
              </a:lnSpc>
            </a:pPr>
            <a:r>
              <a:rPr lang="en-US" sz="694">
                <a:solidFill>
                  <a:srgbClr val="231F20"/>
                </a:solidFill>
                <a:latin typeface="Roboto"/>
                <a:ea typeface="Roboto"/>
                <a:cs typeface="Roboto"/>
                <a:sym typeface="Roboto"/>
              </a:rPr>
              <a:t>Windsor is strongly committed to environmental sustainability and reducing our carbon footprint. Our small town with big solutions will soon be home to the first NetZero Wastewater Treatment Plant in the world. We are making great strides thanks to grant funding and rate revenue. </a:t>
            </a:r>
            <a:endParaRPr sz="1200"/>
          </a:p>
        </p:txBody>
      </p:sp>
      <p:sp>
        <p:nvSpPr>
          <p:cNvPr id="831" name="Google Shape;831;p56"/>
          <p:cNvSpPr txBox="1"/>
          <p:nvPr/>
        </p:nvSpPr>
        <p:spPr>
          <a:xfrm>
            <a:off x="3093526" y="4544920"/>
            <a:ext cx="569309" cy="352597"/>
          </a:xfrm>
          <a:prstGeom prst="rect">
            <a:avLst/>
          </a:prstGeom>
          <a:noFill/>
          <a:ln>
            <a:noFill/>
          </a:ln>
        </p:spPr>
        <p:txBody>
          <a:bodyPr spcFirstLastPara="1" wrap="square" lIns="0" tIns="0" rIns="0" bIns="0" anchor="t" anchorCtr="0">
            <a:spAutoFit/>
          </a:bodyPr>
          <a:lstStyle/>
          <a:p>
            <a:pPr algn="ctr">
              <a:lnSpc>
                <a:spcPct val="109990"/>
              </a:lnSpc>
            </a:pPr>
            <a:r>
              <a:rPr lang="en-US" sz="694">
                <a:solidFill>
                  <a:srgbClr val="231F20"/>
                </a:solidFill>
                <a:latin typeface="Roboto"/>
                <a:ea typeface="Roboto"/>
                <a:cs typeface="Roboto"/>
                <a:sym typeface="Roboto"/>
              </a:rPr>
              <a:t>Reduce our environmental footprint</a:t>
            </a:r>
            <a:endParaRPr sz="1200"/>
          </a:p>
        </p:txBody>
      </p:sp>
      <p:sp>
        <p:nvSpPr>
          <p:cNvPr id="832" name="Google Shape;832;p56"/>
          <p:cNvSpPr txBox="1"/>
          <p:nvPr/>
        </p:nvSpPr>
        <p:spPr>
          <a:xfrm>
            <a:off x="1793115" y="2931211"/>
            <a:ext cx="296384" cy="98489"/>
          </a:xfrm>
          <a:prstGeom prst="rect">
            <a:avLst/>
          </a:prstGeom>
          <a:noFill/>
          <a:ln>
            <a:noFill/>
          </a:ln>
        </p:spPr>
        <p:txBody>
          <a:bodyPr spcFirstLastPara="1" wrap="square" lIns="0" tIns="0" rIns="0" bIns="0" anchor="t" anchorCtr="0">
            <a:spAutoFit/>
          </a:bodyPr>
          <a:lstStyle/>
          <a:p>
            <a:pPr>
              <a:lnSpc>
                <a:spcPct val="140145"/>
              </a:lnSpc>
            </a:pPr>
            <a:r>
              <a:rPr lang="en-US" sz="457" b="1">
                <a:solidFill>
                  <a:srgbClr val="231F20"/>
                </a:solidFill>
                <a:latin typeface="Arimo"/>
                <a:ea typeface="Arimo"/>
                <a:cs typeface="Arimo"/>
                <a:sym typeface="Arimo"/>
              </a:rPr>
              <a:t>Complete!</a:t>
            </a:r>
            <a:endParaRPr sz="1200"/>
          </a:p>
        </p:txBody>
      </p:sp>
      <p:sp>
        <p:nvSpPr>
          <p:cNvPr id="833" name="Google Shape;833;p56"/>
          <p:cNvSpPr txBox="1"/>
          <p:nvPr/>
        </p:nvSpPr>
        <p:spPr>
          <a:xfrm>
            <a:off x="2454158" y="2931211"/>
            <a:ext cx="411417" cy="98489"/>
          </a:xfrm>
          <a:prstGeom prst="rect">
            <a:avLst/>
          </a:prstGeom>
          <a:noFill/>
          <a:ln>
            <a:noFill/>
          </a:ln>
        </p:spPr>
        <p:txBody>
          <a:bodyPr spcFirstLastPara="1" wrap="square" lIns="0" tIns="0" rIns="0" bIns="0" anchor="t" anchorCtr="0">
            <a:spAutoFit/>
          </a:bodyPr>
          <a:lstStyle/>
          <a:p>
            <a:pPr>
              <a:lnSpc>
                <a:spcPct val="140145"/>
              </a:lnSpc>
            </a:pPr>
            <a:r>
              <a:rPr lang="en-US" sz="457">
                <a:solidFill>
                  <a:srgbClr val="231F20"/>
                </a:solidFill>
                <a:latin typeface="Roboto"/>
                <a:ea typeface="Roboto"/>
                <a:cs typeface="Roboto"/>
                <a:sym typeface="Roboto"/>
              </a:rPr>
              <a:t>75% Complete</a:t>
            </a:r>
            <a:endParaRPr sz="1200"/>
          </a:p>
        </p:txBody>
      </p:sp>
      <p:sp>
        <p:nvSpPr>
          <p:cNvPr id="834" name="Google Shape;834;p56"/>
          <p:cNvSpPr txBox="1"/>
          <p:nvPr/>
        </p:nvSpPr>
        <p:spPr>
          <a:xfrm>
            <a:off x="3170045" y="2931211"/>
            <a:ext cx="411417" cy="98489"/>
          </a:xfrm>
          <a:prstGeom prst="rect">
            <a:avLst/>
          </a:prstGeom>
          <a:noFill/>
          <a:ln>
            <a:noFill/>
          </a:ln>
        </p:spPr>
        <p:txBody>
          <a:bodyPr spcFirstLastPara="1" wrap="square" lIns="0" tIns="0" rIns="0" bIns="0" anchor="t" anchorCtr="0">
            <a:spAutoFit/>
          </a:bodyPr>
          <a:lstStyle/>
          <a:p>
            <a:pPr>
              <a:lnSpc>
                <a:spcPct val="140145"/>
              </a:lnSpc>
            </a:pPr>
            <a:r>
              <a:rPr lang="en-US" sz="457">
                <a:solidFill>
                  <a:srgbClr val="231F20"/>
                </a:solidFill>
                <a:latin typeface="Roboto"/>
                <a:ea typeface="Roboto"/>
                <a:cs typeface="Roboto"/>
                <a:sym typeface="Roboto"/>
              </a:rPr>
              <a:t>25% Complete</a:t>
            </a:r>
            <a:endParaRPr sz="1200"/>
          </a:p>
        </p:txBody>
      </p:sp>
      <p:sp>
        <p:nvSpPr>
          <p:cNvPr id="835" name="Google Shape;835;p56"/>
          <p:cNvSpPr/>
          <p:nvPr/>
        </p:nvSpPr>
        <p:spPr>
          <a:xfrm>
            <a:off x="2967646" y="2215071"/>
            <a:ext cx="2360416" cy="4271278"/>
          </a:xfrm>
          <a:custGeom>
            <a:avLst/>
            <a:gdLst/>
            <a:ahLst/>
            <a:cxnLst/>
            <a:rect l="l" t="t" r="r" b="b"/>
            <a:pathLst>
              <a:path w="3540624" h="6406917" extrusionOk="0">
                <a:moveTo>
                  <a:pt x="0" y="0"/>
                </a:moveTo>
                <a:lnTo>
                  <a:pt x="3540624" y="0"/>
                </a:lnTo>
                <a:lnTo>
                  <a:pt x="3540624" y="6406917"/>
                </a:lnTo>
                <a:lnTo>
                  <a:pt x="0" y="6406917"/>
                </a:lnTo>
                <a:lnTo>
                  <a:pt x="0" y="0"/>
                </a:lnTo>
                <a:close/>
              </a:path>
            </a:pathLst>
          </a:custGeom>
          <a:blipFill rotWithShape="1">
            <a:blip r:embed="rId15">
              <a:alphaModFix/>
            </a:blip>
            <a:stretch>
              <a:fillRect/>
            </a:stretch>
          </a:blipFill>
          <a:ln>
            <a:noFill/>
          </a:ln>
        </p:spPr>
        <p:txBody>
          <a:bodyPr/>
          <a:lstStyle/>
          <a:p>
            <a:endParaRPr lang="en-US" sz="1200"/>
          </a:p>
        </p:txBody>
      </p:sp>
      <p:sp>
        <p:nvSpPr>
          <p:cNvPr id="836" name="Google Shape;836;p56"/>
          <p:cNvSpPr/>
          <p:nvPr/>
        </p:nvSpPr>
        <p:spPr>
          <a:xfrm>
            <a:off x="3241893" y="5021899"/>
            <a:ext cx="186552" cy="415139"/>
          </a:xfrm>
          <a:custGeom>
            <a:avLst/>
            <a:gdLst/>
            <a:ahLst/>
            <a:cxnLst/>
            <a:rect l="l" t="t" r="r" b="b"/>
            <a:pathLst>
              <a:path w="279828" h="622708" extrusionOk="0">
                <a:moveTo>
                  <a:pt x="0" y="0"/>
                </a:moveTo>
                <a:lnTo>
                  <a:pt x="279828" y="0"/>
                </a:lnTo>
                <a:lnTo>
                  <a:pt x="279828" y="622707"/>
                </a:lnTo>
                <a:lnTo>
                  <a:pt x="0" y="622707"/>
                </a:lnTo>
                <a:lnTo>
                  <a:pt x="0" y="0"/>
                </a:lnTo>
                <a:close/>
              </a:path>
            </a:pathLst>
          </a:custGeom>
          <a:blipFill rotWithShape="1">
            <a:blip r:embed="rId16">
              <a:alphaModFix/>
            </a:blip>
            <a:stretch>
              <a:fillRect/>
            </a:stretch>
          </a:blipFill>
          <a:ln>
            <a:noFill/>
          </a:ln>
        </p:spPr>
        <p:txBody>
          <a:bodyPr/>
          <a:lstStyle/>
          <a:p>
            <a:endParaRPr lang="en-US" sz="1200"/>
          </a:p>
        </p:txBody>
      </p:sp>
      <p:sp>
        <p:nvSpPr>
          <p:cNvPr id="837" name="Google Shape;837;p56"/>
          <p:cNvSpPr/>
          <p:nvPr/>
        </p:nvSpPr>
        <p:spPr>
          <a:xfrm>
            <a:off x="3101403" y="2854737"/>
            <a:ext cx="631115" cy="767331"/>
          </a:xfrm>
          <a:custGeom>
            <a:avLst/>
            <a:gdLst/>
            <a:ahLst/>
            <a:cxnLst/>
            <a:rect l="l" t="t" r="r" b="b"/>
            <a:pathLst>
              <a:path w="946672" h="1150996" extrusionOk="0">
                <a:moveTo>
                  <a:pt x="0" y="0"/>
                </a:moveTo>
                <a:lnTo>
                  <a:pt x="946672" y="0"/>
                </a:lnTo>
                <a:lnTo>
                  <a:pt x="946672" y="1150995"/>
                </a:lnTo>
                <a:lnTo>
                  <a:pt x="0" y="1150995"/>
                </a:lnTo>
                <a:lnTo>
                  <a:pt x="0" y="0"/>
                </a:lnTo>
                <a:close/>
              </a:path>
            </a:pathLst>
          </a:custGeom>
          <a:blipFill rotWithShape="1">
            <a:blip r:embed="rId17">
              <a:alphaModFix/>
            </a:blip>
            <a:stretch>
              <a:fillRect l="-240" r="-240"/>
            </a:stretch>
          </a:blipFill>
          <a:ln>
            <a:noFill/>
          </a:ln>
        </p:spPr>
        <p:txBody>
          <a:bodyPr/>
          <a:lstStyle/>
          <a:p>
            <a:endParaRPr lang="en-US" sz="1200"/>
          </a:p>
        </p:txBody>
      </p:sp>
      <p:sp>
        <p:nvSpPr>
          <p:cNvPr id="838" name="Google Shape;838;p56"/>
          <p:cNvSpPr/>
          <p:nvPr/>
        </p:nvSpPr>
        <p:spPr>
          <a:xfrm>
            <a:off x="3862730" y="5003873"/>
            <a:ext cx="501005" cy="416127"/>
          </a:xfrm>
          <a:custGeom>
            <a:avLst/>
            <a:gdLst/>
            <a:ahLst/>
            <a:cxnLst/>
            <a:rect l="l" t="t" r="r" b="b"/>
            <a:pathLst>
              <a:path w="751507" h="624190" extrusionOk="0">
                <a:moveTo>
                  <a:pt x="0" y="0"/>
                </a:moveTo>
                <a:lnTo>
                  <a:pt x="751507" y="0"/>
                </a:lnTo>
                <a:lnTo>
                  <a:pt x="751507" y="624190"/>
                </a:lnTo>
                <a:lnTo>
                  <a:pt x="0" y="624190"/>
                </a:lnTo>
                <a:lnTo>
                  <a:pt x="0" y="0"/>
                </a:lnTo>
                <a:close/>
              </a:path>
            </a:pathLst>
          </a:custGeom>
          <a:blipFill rotWithShape="1">
            <a:blip r:embed="rId18">
              <a:alphaModFix/>
            </a:blip>
            <a:stretch>
              <a:fillRect/>
            </a:stretch>
          </a:blipFill>
          <a:ln>
            <a:noFill/>
          </a:ln>
        </p:spPr>
        <p:txBody>
          <a:bodyPr/>
          <a:lstStyle/>
          <a:p>
            <a:endParaRPr lang="en-US" sz="1200"/>
          </a:p>
        </p:txBody>
      </p:sp>
      <p:sp>
        <p:nvSpPr>
          <p:cNvPr id="839" name="Google Shape;839;p56"/>
          <p:cNvSpPr/>
          <p:nvPr/>
        </p:nvSpPr>
        <p:spPr>
          <a:xfrm>
            <a:off x="3431793" y="5918145"/>
            <a:ext cx="921843" cy="254971"/>
          </a:xfrm>
          <a:custGeom>
            <a:avLst/>
            <a:gdLst/>
            <a:ahLst/>
            <a:cxnLst/>
            <a:rect l="l" t="t" r="r" b="b"/>
            <a:pathLst>
              <a:path w="1382764" h="382456" extrusionOk="0">
                <a:moveTo>
                  <a:pt x="0" y="0"/>
                </a:moveTo>
                <a:lnTo>
                  <a:pt x="1382764" y="0"/>
                </a:lnTo>
                <a:lnTo>
                  <a:pt x="1382764" y="382457"/>
                </a:lnTo>
                <a:lnTo>
                  <a:pt x="0" y="382457"/>
                </a:lnTo>
                <a:lnTo>
                  <a:pt x="0" y="0"/>
                </a:lnTo>
                <a:close/>
              </a:path>
            </a:pathLst>
          </a:custGeom>
          <a:blipFill rotWithShape="1">
            <a:blip r:embed="rId19">
              <a:alphaModFix/>
            </a:blip>
            <a:stretch>
              <a:fillRect t="-763" b="-763"/>
            </a:stretch>
          </a:blipFill>
          <a:ln>
            <a:noFill/>
          </a:ln>
        </p:spPr>
        <p:txBody>
          <a:bodyPr/>
          <a:lstStyle/>
          <a:p>
            <a:endParaRPr lang="en-US" sz="1200"/>
          </a:p>
        </p:txBody>
      </p:sp>
      <p:sp>
        <p:nvSpPr>
          <p:cNvPr id="840" name="Google Shape;840;p56"/>
          <p:cNvSpPr/>
          <p:nvPr/>
        </p:nvSpPr>
        <p:spPr>
          <a:xfrm>
            <a:off x="4451037" y="5856535"/>
            <a:ext cx="413161" cy="413161"/>
          </a:xfrm>
          <a:custGeom>
            <a:avLst/>
            <a:gdLst/>
            <a:ahLst/>
            <a:cxnLst/>
            <a:rect l="l" t="t" r="r" b="b"/>
            <a:pathLst>
              <a:path w="619741" h="619741" extrusionOk="0">
                <a:moveTo>
                  <a:pt x="0" y="0"/>
                </a:moveTo>
                <a:lnTo>
                  <a:pt x="619741" y="0"/>
                </a:lnTo>
                <a:lnTo>
                  <a:pt x="619741" y="619740"/>
                </a:lnTo>
                <a:lnTo>
                  <a:pt x="0" y="619740"/>
                </a:lnTo>
                <a:lnTo>
                  <a:pt x="0" y="0"/>
                </a:lnTo>
                <a:close/>
              </a:path>
            </a:pathLst>
          </a:custGeom>
          <a:blipFill rotWithShape="1">
            <a:blip r:embed="rId20">
              <a:alphaModFix/>
            </a:blip>
            <a:stretch>
              <a:fillRect/>
            </a:stretch>
          </a:blipFill>
          <a:ln>
            <a:noFill/>
          </a:ln>
        </p:spPr>
        <p:txBody>
          <a:bodyPr/>
          <a:lstStyle/>
          <a:p>
            <a:endParaRPr lang="en-US" sz="1200"/>
          </a:p>
        </p:txBody>
      </p:sp>
      <p:sp>
        <p:nvSpPr>
          <p:cNvPr id="841" name="Google Shape;841;p56"/>
          <p:cNvSpPr/>
          <p:nvPr/>
        </p:nvSpPr>
        <p:spPr>
          <a:xfrm>
            <a:off x="2967646" y="1091060"/>
            <a:ext cx="2360421" cy="1203452"/>
          </a:xfrm>
          <a:custGeom>
            <a:avLst/>
            <a:gdLst/>
            <a:ahLst/>
            <a:cxnLst/>
            <a:rect l="l" t="t" r="r" b="b"/>
            <a:pathLst>
              <a:path w="4720844" h="2406904" extrusionOk="0">
                <a:moveTo>
                  <a:pt x="0" y="2406904"/>
                </a:moveTo>
                <a:lnTo>
                  <a:pt x="4720844" y="2406904"/>
                </a:lnTo>
                <a:lnTo>
                  <a:pt x="4720844" y="0"/>
                </a:lnTo>
                <a:lnTo>
                  <a:pt x="0" y="0"/>
                </a:lnTo>
                <a:close/>
              </a:path>
            </a:pathLst>
          </a:custGeom>
          <a:solidFill>
            <a:srgbClr val="5E6C34"/>
          </a:solidFill>
          <a:ln>
            <a:noFill/>
          </a:ln>
        </p:spPr>
        <p:txBody>
          <a:bodyPr/>
          <a:lstStyle/>
          <a:p>
            <a:endParaRPr lang="en-US" sz="1200"/>
          </a:p>
        </p:txBody>
      </p:sp>
      <p:sp>
        <p:nvSpPr>
          <p:cNvPr id="842" name="Google Shape;842;p56"/>
          <p:cNvSpPr/>
          <p:nvPr/>
        </p:nvSpPr>
        <p:spPr>
          <a:xfrm>
            <a:off x="4639875" y="5020598"/>
            <a:ext cx="430949" cy="390705"/>
          </a:xfrm>
          <a:custGeom>
            <a:avLst/>
            <a:gdLst/>
            <a:ahLst/>
            <a:cxnLst/>
            <a:rect l="l" t="t" r="r" b="b"/>
            <a:pathLst>
              <a:path w="646423" h="586057" extrusionOk="0">
                <a:moveTo>
                  <a:pt x="0" y="0"/>
                </a:moveTo>
                <a:lnTo>
                  <a:pt x="646423" y="0"/>
                </a:lnTo>
                <a:lnTo>
                  <a:pt x="646423" y="586057"/>
                </a:lnTo>
                <a:lnTo>
                  <a:pt x="0" y="586057"/>
                </a:lnTo>
                <a:lnTo>
                  <a:pt x="0" y="0"/>
                </a:lnTo>
                <a:close/>
              </a:path>
            </a:pathLst>
          </a:custGeom>
          <a:blipFill rotWithShape="1">
            <a:blip r:embed="rId21">
              <a:alphaModFix/>
            </a:blip>
            <a:stretch>
              <a:fillRect/>
            </a:stretch>
          </a:blipFill>
          <a:ln>
            <a:noFill/>
          </a:ln>
        </p:spPr>
        <p:txBody>
          <a:bodyPr/>
          <a:lstStyle/>
          <a:p>
            <a:endParaRPr lang="en-US" sz="1200"/>
          </a:p>
        </p:txBody>
      </p:sp>
      <p:sp>
        <p:nvSpPr>
          <p:cNvPr id="843" name="Google Shape;843;p56"/>
          <p:cNvSpPr/>
          <p:nvPr/>
        </p:nvSpPr>
        <p:spPr>
          <a:xfrm>
            <a:off x="3145317" y="2412529"/>
            <a:ext cx="511301" cy="517335"/>
          </a:xfrm>
          <a:custGeom>
            <a:avLst/>
            <a:gdLst/>
            <a:ahLst/>
            <a:cxnLst/>
            <a:rect l="l" t="t" r="r" b="b"/>
            <a:pathLst>
              <a:path w="1022604" h="1034669" extrusionOk="0">
                <a:moveTo>
                  <a:pt x="0" y="0"/>
                </a:moveTo>
                <a:lnTo>
                  <a:pt x="1022604" y="0"/>
                </a:lnTo>
                <a:lnTo>
                  <a:pt x="1022604" y="1034669"/>
                </a:lnTo>
                <a:lnTo>
                  <a:pt x="0" y="1034669"/>
                </a:lnTo>
                <a:lnTo>
                  <a:pt x="0" y="0"/>
                </a:lnTo>
                <a:close/>
              </a:path>
            </a:pathLst>
          </a:custGeom>
          <a:blipFill rotWithShape="1">
            <a:blip r:embed="rId10">
              <a:alphaModFix/>
            </a:blip>
            <a:stretch>
              <a:fillRect l="-590" r="-589" b="-2"/>
            </a:stretch>
          </a:blipFill>
          <a:ln>
            <a:noFill/>
          </a:ln>
        </p:spPr>
        <p:txBody>
          <a:bodyPr/>
          <a:lstStyle/>
          <a:p>
            <a:endParaRPr lang="en-US" sz="1200"/>
          </a:p>
        </p:txBody>
      </p:sp>
      <p:sp>
        <p:nvSpPr>
          <p:cNvPr id="844" name="Google Shape;844;p56"/>
          <p:cNvSpPr/>
          <p:nvPr/>
        </p:nvSpPr>
        <p:spPr>
          <a:xfrm>
            <a:off x="3084407" y="2854771"/>
            <a:ext cx="2126887" cy="1045286"/>
          </a:xfrm>
          <a:custGeom>
            <a:avLst/>
            <a:gdLst/>
            <a:ahLst/>
            <a:cxnLst/>
            <a:rect l="l" t="t" r="r" b="b"/>
            <a:pathLst>
              <a:path w="3190331" h="1567929" extrusionOk="0">
                <a:moveTo>
                  <a:pt x="0" y="0"/>
                </a:moveTo>
                <a:lnTo>
                  <a:pt x="3190331" y="0"/>
                </a:lnTo>
                <a:lnTo>
                  <a:pt x="3190331" y="1567929"/>
                </a:lnTo>
                <a:lnTo>
                  <a:pt x="0" y="1567929"/>
                </a:lnTo>
                <a:lnTo>
                  <a:pt x="0" y="0"/>
                </a:lnTo>
                <a:close/>
              </a:path>
            </a:pathLst>
          </a:custGeom>
          <a:blipFill rotWithShape="1">
            <a:blip r:embed="rId22">
              <a:alphaModFix/>
            </a:blip>
            <a:stretch>
              <a:fillRect t="-411" b="-412"/>
            </a:stretch>
          </a:blipFill>
          <a:ln>
            <a:noFill/>
          </a:ln>
        </p:spPr>
        <p:txBody>
          <a:bodyPr/>
          <a:lstStyle/>
          <a:p>
            <a:endParaRPr lang="en-US" sz="1200"/>
          </a:p>
        </p:txBody>
      </p:sp>
      <p:sp>
        <p:nvSpPr>
          <p:cNvPr id="845" name="Google Shape;845;p56"/>
          <p:cNvSpPr/>
          <p:nvPr/>
        </p:nvSpPr>
        <p:spPr>
          <a:xfrm>
            <a:off x="3907091" y="2388393"/>
            <a:ext cx="481647" cy="566928"/>
          </a:xfrm>
          <a:custGeom>
            <a:avLst/>
            <a:gdLst/>
            <a:ahLst/>
            <a:cxnLst/>
            <a:rect l="l" t="t" r="r" b="b"/>
            <a:pathLst>
              <a:path w="963295" h="1133856" extrusionOk="0">
                <a:moveTo>
                  <a:pt x="0" y="0"/>
                </a:moveTo>
                <a:lnTo>
                  <a:pt x="963295" y="0"/>
                </a:lnTo>
                <a:lnTo>
                  <a:pt x="963295" y="1133856"/>
                </a:lnTo>
                <a:lnTo>
                  <a:pt x="0" y="1133856"/>
                </a:lnTo>
                <a:lnTo>
                  <a:pt x="0" y="0"/>
                </a:lnTo>
                <a:close/>
              </a:path>
            </a:pathLst>
          </a:custGeom>
          <a:blipFill rotWithShape="1">
            <a:blip r:embed="rId12">
              <a:alphaModFix/>
            </a:blip>
            <a:stretch>
              <a:fillRect l="-155" r="-160"/>
            </a:stretch>
          </a:blipFill>
          <a:ln>
            <a:noFill/>
          </a:ln>
        </p:spPr>
        <p:txBody>
          <a:bodyPr/>
          <a:lstStyle/>
          <a:p>
            <a:endParaRPr lang="en-US" sz="1200"/>
          </a:p>
        </p:txBody>
      </p:sp>
      <p:sp>
        <p:nvSpPr>
          <p:cNvPr id="846" name="Google Shape;846;p56"/>
          <p:cNvSpPr/>
          <p:nvPr/>
        </p:nvSpPr>
        <p:spPr>
          <a:xfrm>
            <a:off x="4561682" y="2854771"/>
            <a:ext cx="631081" cy="767297"/>
          </a:xfrm>
          <a:custGeom>
            <a:avLst/>
            <a:gdLst/>
            <a:ahLst/>
            <a:cxnLst/>
            <a:rect l="l" t="t" r="r" b="b"/>
            <a:pathLst>
              <a:path w="946622" h="1150945" extrusionOk="0">
                <a:moveTo>
                  <a:pt x="0" y="0"/>
                </a:moveTo>
                <a:lnTo>
                  <a:pt x="946622" y="0"/>
                </a:lnTo>
                <a:lnTo>
                  <a:pt x="946622" y="1150945"/>
                </a:lnTo>
                <a:lnTo>
                  <a:pt x="0" y="1150945"/>
                </a:lnTo>
                <a:lnTo>
                  <a:pt x="0" y="0"/>
                </a:lnTo>
                <a:close/>
              </a:path>
            </a:pathLst>
          </a:custGeom>
          <a:blipFill rotWithShape="1">
            <a:blip r:embed="rId23">
              <a:alphaModFix/>
            </a:blip>
            <a:stretch>
              <a:fillRect l="-240" r="-240"/>
            </a:stretch>
          </a:blipFill>
          <a:ln>
            <a:noFill/>
          </a:ln>
        </p:spPr>
        <p:txBody>
          <a:bodyPr/>
          <a:lstStyle/>
          <a:p>
            <a:endParaRPr lang="en-US" sz="1200"/>
          </a:p>
        </p:txBody>
      </p:sp>
      <p:sp>
        <p:nvSpPr>
          <p:cNvPr id="847" name="Google Shape;847;p56"/>
          <p:cNvSpPr/>
          <p:nvPr/>
        </p:nvSpPr>
        <p:spPr>
          <a:xfrm>
            <a:off x="4646081" y="2407134"/>
            <a:ext cx="481711" cy="528129"/>
          </a:xfrm>
          <a:custGeom>
            <a:avLst/>
            <a:gdLst/>
            <a:ahLst/>
            <a:cxnLst/>
            <a:rect l="l" t="t" r="r" b="b"/>
            <a:pathLst>
              <a:path w="963422" h="1056259" extrusionOk="0">
                <a:moveTo>
                  <a:pt x="0" y="0"/>
                </a:moveTo>
                <a:lnTo>
                  <a:pt x="963422" y="0"/>
                </a:lnTo>
                <a:lnTo>
                  <a:pt x="963422" y="1056259"/>
                </a:lnTo>
                <a:lnTo>
                  <a:pt x="0" y="1056259"/>
                </a:lnTo>
                <a:lnTo>
                  <a:pt x="0" y="0"/>
                </a:lnTo>
                <a:close/>
              </a:path>
            </a:pathLst>
          </a:custGeom>
          <a:blipFill rotWithShape="1">
            <a:blip r:embed="rId14">
              <a:alphaModFix/>
            </a:blip>
            <a:stretch>
              <a:fillRect l="-137" r="-137"/>
            </a:stretch>
          </a:blipFill>
          <a:ln>
            <a:noFill/>
          </a:ln>
        </p:spPr>
        <p:txBody>
          <a:bodyPr/>
          <a:lstStyle/>
          <a:p>
            <a:endParaRPr lang="en-US" sz="1200"/>
          </a:p>
        </p:txBody>
      </p:sp>
      <p:sp>
        <p:nvSpPr>
          <p:cNvPr id="848" name="Google Shape;848;p56"/>
          <p:cNvSpPr txBox="1"/>
          <p:nvPr/>
        </p:nvSpPr>
        <p:spPr>
          <a:xfrm>
            <a:off x="3064440" y="6276834"/>
            <a:ext cx="2210310" cy="121700"/>
          </a:xfrm>
          <a:prstGeom prst="rect">
            <a:avLst/>
          </a:prstGeom>
          <a:noFill/>
          <a:ln>
            <a:noFill/>
          </a:ln>
        </p:spPr>
        <p:txBody>
          <a:bodyPr spcFirstLastPara="1" wrap="square" lIns="0" tIns="0" rIns="0" bIns="0" anchor="t" anchorCtr="0">
            <a:spAutoFit/>
          </a:bodyPr>
          <a:lstStyle/>
          <a:p>
            <a:pPr>
              <a:lnSpc>
                <a:spcPct val="140259"/>
              </a:lnSpc>
            </a:pPr>
            <a:r>
              <a:rPr lang="en-US" sz="565">
                <a:solidFill>
                  <a:srgbClr val="231F20"/>
                </a:solidFill>
                <a:latin typeface="Roboto"/>
                <a:ea typeface="Roboto"/>
                <a:cs typeface="Roboto"/>
                <a:sym typeface="Roboto"/>
              </a:rPr>
              <a:t>Más información: townofwindsor.ca.gov/1436/NetZero-Wastewater</a:t>
            </a:r>
            <a:endParaRPr sz="1200"/>
          </a:p>
        </p:txBody>
      </p:sp>
      <p:sp>
        <p:nvSpPr>
          <p:cNvPr id="849" name="Google Shape;849;p56"/>
          <p:cNvSpPr txBox="1"/>
          <p:nvPr/>
        </p:nvSpPr>
        <p:spPr>
          <a:xfrm>
            <a:off x="4625913" y="1121575"/>
            <a:ext cx="547011" cy="147797"/>
          </a:xfrm>
          <a:prstGeom prst="rect">
            <a:avLst/>
          </a:prstGeom>
          <a:noFill/>
          <a:ln>
            <a:noFill/>
          </a:ln>
        </p:spPr>
        <p:txBody>
          <a:bodyPr spcFirstLastPara="1" wrap="square" lIns="0" tIns="0" rIns="0" bIns="0" anchor="t" anchorCtr="0">
            <a:spAutoFit/>
          </a:bodyPr>
          <a:lstStyle/>
          <a:p>
            <a:pPr>
              <a:lnSpc>
                <a:spcPct val="169893"/>
              </a:lnSpc>
            </a:pPr>
            <a:r>
              <a:rPr lang="en-US" sz="565">
                <a:solidFill>
                  <a:srgbClr val="FFFFFF"/>
                </a:solidFill>
                <a:latin typeface="Roboto"/>
                <a:ea typeface="Roboto"/>
                <a:cs typeface="Roboto"/>
                <a:sym typeface="Roboto"/>
              </a:rPr>
              <a:t>DICIEMBRE 2024</a:t>
            </a:r>
            <a:endParaRPr sz="1200"/>
          </a:p>
        </p:txBody>
      </p:sp>
      <p:sp>
        <p:nvSpPr>
          <p:cNvPr id="850" name="Google Shape;850;p56"/>
          <p:cNvSpPr txBox="1"/>
          <p:nvPr/>
        </p:nvSpPr>
        <p:spPr>
          <a:xfrm>
            <a:off x="3068126" y="1185362"/>
            <a:ext cx="2236710" cy="1058560"/>
          </a:xfrm>
          <a:prstGeom prst="rect">
            <a:avLst/>
          </a:prstGeom>
          <a:noFill/>
          <a:ln>
            <a:noFill/>
          </a:ln>
        </p:spPr>
        <p:txBody>
          <a:bodyPr spcFirstLastPara="1" wrap="square" lIns="0" tIns="0" rIns="0" bIns="0" anchor="t" anchorCtr="0">
            <a:spAutoFit/>
          </a:bodyPr>
          <a:lstStyle/>
          <a:p>
            <a:pPr algn="ctr">
              <a:lnSpc>
                <a:spcPct val="169633"/>
              </a:lnSpc>
            </a:pPr>
            <a:r>
              <a:rPr lang="en-US" sz="2404">
                <a:solidFill>
                  <a:srgbClr val="FFFFFF"/>
                </a:solidFill>
                <a:latin typeface="Roboto"/>
                <a:ea typeface="Roboto"/>
                <a:cs typeface="Roboto"/>
                <a:sym typeface="Roboto"/>
              </a:rPr>
              <a:t>Estamos 100%</a:t>
            </a:r>
            <a:endParaRPr sz="1200"/>
          </a:p>
          <a:p>
            <a:pPr algn="ctr">
              <a:lnSpc>
                <a:spcPct val="50000"/>
              </a:lnSpc>
            </a:pPr>
            <a:r>
              <a:rPr lang="en-US" sz="2404">
                <a:solidFill>
                  <a:srgbClr val="FFFFFF"/>
                </a:solidFill>
                <a:latin typeface="Roboto"/>
                <a:ea typeface="Roboto"/>
                <a:cs typeface="Roboto"/>
                <a:sym typeface="Roboto"/>
              </a:rPr>
              <a:t>Comprometidos</a:t>
            </a:r>
            <a:endParaRPr sz="1200"/>
          </a:p>
          <a:p>
            <a:pPr algn="ctr">
              <a:lnSpc>
                <a:spcPct val="250000"/>
              </a:lnSpc>
            </a:pPr>
            <a:r>
              <a:rPr lang="en-US" sz="636">
                <a:solidFill>
                  <a:srgbClr val="FFFFFF"/>
                </a:solidFill>
                <a:latin typeface="Roboto"/>
                <a:ea typeface="Roboto"/>
                <a:cs typeface="Roboto"/>
                <a:sym typeface="Roboto"/>
              </a:rPr>
              <a:t>Energía Limpia • Agua Reciclada • Reutilización de Biosólidos</a:t>
            </a:r>
            <a:endParaRPr sz="1200"/>
          </a:p>
        </p:txBody>
      </p:sp>
      <p:sp>
        <p:nvSpPr>
          <p:cNvPr id="851" name="Google Shape;851;p56"/>
          <p:cNvSpPr txBox="1"/>
          <p:nvPr/>
        </p:nvSpPr>
        <p:spPr>
          <a:xfrm>
            <a:off x="3050260" y="5459717"/>
            <a:ext cx="581502" cy="478849"/>
          </a:xfrm>
          <a:prstGeom prst="rect">
            <a:avLst/>
          </a:prstGeom>
          <a:noFill/>
          <a:ln>
            <a:noFill/>
          </a:ln>
        </p:spPr>
        <p:txBody>
          <a:bodyPr spcFirstLastPara="1" wrap="square" lIns="0" tIns="0" rIns="0" bIns="0" anchor="t" anchorCtr="0">
            <a:spAutoFit/>
          </a:bodyPr>
          <a:lstStyle/>
          <a:p>
            <a:pPr algn="ctr">
              <a:lnSpc>
                <a:spcPct val="110000"/>
              </a:lnSpc>
            </a:pPr>
            <a:r>
              <a:rPr lang="en-US" sz="707">
                <a:solidFill>
                  <a:srgbClr val="231F20"/>
                </a:solidFill>
                <a:latin typeface="Roboto"/>
                <a:ea typeface="Roboto"/>
                <a:cs typeface="Roboto"/>
                <a:sym typeface="Roboto"/>
              </a:rPr>
              <a:t>Ahorrar dinero en beneficio de nuestros clientes</a:t>
            </a:r>
            <a:endParaRPr sz="1200"/>
          </a:p>
        </p:txBody>
      </p:sp>
      <p:sp>
        <p:nvSpPr>
          <p:cNvPr id="852" name="Google Shape;852;p56"/>
          <p:cNvSpPr txBox="1"/>
          <p:nvPr/>
        </p:nvSpPr>
        <p:spPr>
          <a:xfrm>
            <a:off x="3884672" y="5459717"/>
            <a:ext cx="390277" cy="359137"/>
          </a:xfrm>
          <a:prstGeom prst="rect">
            <a:avLst/>
          </a:prstGeom>
          <a:noFill/>
          <a:ln>
            <a:noFill/>
          </a:ln>
        </p:spPr>
        <p:txBody>
          <a:bodyPr spcFirstLastPara="1" wrap="square" lIns="0" tIns="0" rIns="0" bIns="0" anchor="t" anchorCtr="0">
            <a:spAutoFit/>
          </a:bodyPr>
          <a:lstStyle/>
          <a:p>
            <a:pPr algn="ctr">
              <a:lnSpc>
                <a:spcPct val="110000"/>
              </a:lnSpc>
            </a:pPr>
            <a:r>
              <a:rPr lang="en-US" sz="707">
                <a:solidFill>
                  <a:srgbClr val="231F20"/>
                </a:solidFill>
                <a:latin typeface="Roboto"/>
                <a:ea typeface="Roboto"/>
                <a:cs typeface="Roboto"/>
                <a:sym typeface="Roboto"/>
              </a:rPr>
              <a:t>Mejorar la calidad de vida</a:t>
            </a:r>
            <a:endParaRPr sz="1200"/>
          </a:p>
        </p:txBody>
      </p:sp>
      <p:sp>
        <p:nvSpPr>
          <p:cNvPr id="853" name="Google Shape;853;p56"/>
          <p:cNvSpPr txBox="1"/>
          <p:nvPr/>
        </p:nvSpPr>
        <p:spPr>
          <a:xfrm>
            <a:off x="3147176" y="3967984"/>
            <a:ext cx="2064246" cy="1131592"/>
          </a:xfrm>
          <a:prstGeom prst="rect">
            <a:avLst/>
          </a:prstGeom>
          <a:noFill/>
          <a:ln>
            <a:noFill/>
          </a:ln>
        </p:spPr>
        <p:txBody>
          <a:bodyPr spcFirstLastPara="1" wrap="square" lIns="0" tIns="0" rIns="0" bIns="0" anchor="t" anchorCtr="0">
            <a:spAutoFit/>
          </a:bodyPr>
          <a:lstStyle/>
          <a:p>
            <a:pPr algn="ctr">
              <a:lnSpc>
                <a:spcPct val="130094"/>
              </a:lnSpc>
            </a:pPr>
            <a:r>
              <a:rPr lang="en-US" sz="707">
                <a:solidFill>
                  <a:srgbClr val="231F20"/>
                </a:solidFill>
                <a:latin typeface="Roboto"/>
                <a:ea typeface="Roboto"/>
                <a:cs typeface="Roboto"/>
                <a:sym typeface="Roboto"/>
              </a:rPr>
              <a:t>Windsor está firmemente comprometida con la sostenibilidad medioambiental y la reducción de nuestra huella de carbono. Nuestro pequeño pueblo con grandes soluciones pronto tendrá la primera planta de tratamiento de aguas residuales con cero emisiones netas (NetZero) del mundo. Estamos avanzando a grandes pasos gracias a las subvenciones e ingresos por tasas.</a:t>
            </a:r>
            <a:endParaRPr sz="1200"/>
          </a:p>
        </p:txBody>
      </p:sp>
      <p:sp>
        <p:nvSpPr>
          <p:cNvPr id="854" name="Google Shape;854;p56"/>
          <p:cNvSpPr txBox="1"/>
          <p:nvPr/>
        </p:nvSpPr>
        <p:spPr>
          <a:xfrm>
            <a:off x="4554622" y="5459717"/>
            <a:ext cx="659899" cy="359137"/>
          </a:xfrm>
          <a:prstGeom prst="rect">
            <a:avLst/>
          </a:prstGeom>
          <a:noFill/>
          <a:ln>
            <a:noFill/>
          </a:ln>
        </p:spPr>
        <p:txBody>
          <a:bodyPr spcFirstLastPara="1" wrap="square" lIns="0" tIns="0" rIns="0" bIns="0" anchor="t" anchorCtr="0">
            <a:spAutoFit/>
          </a:bodyPr>
          <a:lstStyle/>
          <a:p>
            <a:pPr algn="ctr">
              <a:lnSpc>
                <a:spcPct val="110000"/>
              </a:lnSpc>
            </a:pPr>
            <a:r>
              <a:rPr lang="en-US" sz="707">
                <a:solidFill>
                  <a:srgbClr val="231F20"/>
                </a:solidFill>
                <a:latin typeface="Roboto"/>
                <a:ea typeface="Roboto"/>
                <a:cs typeface="Roboto"/>
                <a:sym typeface="Roboto"/>
              </a:rPr>
              <a:t>Reducir nuestra huella medioambiental</a:t>
            </a:r>
            <a:endParaRPr sz="1200"/>
          </a:p>
        </p:txBody>
      </p:sp>
      <p:sp>
        <p:nvSpPr>
          <p:cNvPr id="855" name="Google Shape;855;p56"/>
          <p:cNvSpPr txBox="1"/>
          <p:nvPr/>
        </p:nvSpPr>
        <p:spPr>
          <a:xfrm>
            <a:off x="3277322" y="3699224"/>
            <a:ext cx="284759" cy="100156"/>
          </a:xfrm>
          <a:prstGeom prst="rect">
            <a:avLst/>
          </a:prstGeom>
          <a:noFill/>
          <a:ln>
            <a:noFill/>
          </a:ln>
        </p:spPr>
        <p:txBody>
          <a:bodyPr spcFirstLastPara="1" wrap="square" lIns="0" tIns="0" rIns="0" bIns="0" anchor="t" anchorCtr="0">
            <a:spAutoFit/>
          </a:bodyPr>
          <a:lstStyle/>
          <a:p>
            <a:pPr>
              <a:lnSpc>
                <a:spcPct val="140114"/>
              </a:lnSpc>
            </a:pPr>
            <a:r>
              <a:rPr lang="en-US" sz="465" b="1">
                <a:solidFill>
                  <a:srgbClr val="231F20"/>
                </a:solidFill>
                <a:latin typeface="Arimo"/>
                <a:ea typeface="Arimo"/>
                <a:cs typeface="Arimo"/>
                <a:sym typeface="Arimo"/>
              </a:rPr>
              <a:t>Completo</a:t>
            </a:r>
            <a:endParaRPr sz="1200"/>
          </a:p>
        </p:txBody>
      </p:sp>
      <p:sp>
        <p:nvSpPr>
          <p:cNvPr id="856" name="Google Shape;856;p56"/>
          <p:cNvSpPr txBox="1"/>
          <p:nvPr/>
        </p:nvSpPr>
        <p:spPr>
          <a:xfrm>
            <a:off x="3941425" y="3699224"/>
            <a:ext cx="421123" cy="100156"/>
          </a:xfrm>
          <a:prstGeom prst="rect">
            <a:avLst/>
          </a:prstGeom>
          <a:noFill/>
          <a:ln>
            <a:noFill/>
          </a:ln>
        </p:spPr>
        <p:txBody>
          <a:bodyPr spcFirstLastPara="1" wrap="square" lIns="0" tIns="0" rIns="0" bIns="0" anchor="t" anchorCtr="0">
            <a:spAutoFit/>
          </a:bodyPr>
          <a:lstStyle/>
          <a:p>
            <a:pPr>
              <a:lnSpc>
                <a:spcPct val="140114"/>
              </a:lnSpc>
            </a:pPr>
            <a:r>
              <a:rPr lang="en-US" sz="465">
                <a:solidFill>
                  <a:srgbClr val="231F20"/>
                </a:solidFill>
                <a:latin typeface="Roboto"/>
                <a:ea typeface="Roboto"/>
                <a:cs typeface="Roboto"/>
                <a:sym typeface="Roboto"/>
              </a:rPr>
              <a:t>75% Completo</a:t>
            </a:r>
            <a:endParaRPr sz="1200"/>
          </a:p>
        </p:txBody>
      </p:sp>
      <p:sp>
        <p:nvSpPr>
          <p:cNvPr id="857" name="Google Shape;857;p56"/>
          <p:cNvSpPr txBox="1"/>
          <p:nvPr/>
        </p:nvSpPr>
        <p:spPr>
          <a:xfrm>
            <a:off x="4670783" y="3699224"/>
            <a:ext cx="421116" cy="100156"/>
          </a:xfrm>
          <a:prstGeom prst="rect">
            <a:avLst/>
          </a:prstGeom>
          <a:noFill/>
          <a:ln>
            <a:noFill/>
          </a:ln>
        </p:spPr>
        <p:txBody>
          <a:bodyPr spcFirstLastPara="1" wrap="square" lIns="0" tIns="0" rIns="0" bIns="0" anchor="t" anchorCtr="0">
            <a:spAutoFit/>
          </a:bodyPr>
          <a:lstStyle/>
          <a:p>
            <a:pPr>
              <a:lnSpc>
                <a:spcPct val="140114"/>
              </a:lnSpc>
            </a:pPr>
            <a:r>
              <a:rPr lang="en-US" sz="465">
                <a:solidFill>
                  <a:srgbClr val="231F20"/>
                </a:solidFill>
                <a:latin typeface="Roboto"/>
                <a:ea typeface="Roboto"/>
                <a:cs typeface="Roboto"/>
                <a:sym typeface="Roboto"/>
              </a:rPr>
              <a:t>25% Completo</a:t>
            </a:r>
            <a:endParaRPr sz="1200"/>
          </a:p>
        </p:txBody>
      </p:sp>
      <p:sp>
        <p:nvSpPr>
          <p:cNvPr id="858" name="Google Shape;858;p56"/>
          <p:cNvSpPr/>
          <p:nvPr/>
        </p:nvSpPr>
        <p:spPr>
          <a:xfrm>
            <a:off x="-168766" y="0"/>
            <a:ext cx="1197471" cy="6855357"/>
          </a:xfrm>
          <a:custGeom>
            <a:avLst/>
            <a:gdLst/>
            <a:ahLst/>
            <a:cxnLst/>
            <a:rect l="l" t="t" r="r" b="b"/>
            <a:pathLst>
              <a:path w="1796207" h="12026943" extrusionOk="0">
                <a:moveTo>
                  <a:pt x="0" y="0"/>
                </a:moveTo>
                <a:lnTo>
                  <a:pt x="1796207" y="0"/>
                </a:lnTo>
                <a:lnTo>
                  <a:pt x="1796207" y="12026943"/>
                </a:lnTo>
                <a:lnTo>
                  <a:pt x="0" y="12026943"/>
                </a:lnTo>
                <a:lnTo>
                  <a:pt x="0" y="0"/>
                </a:lnTo>
                <a:close/>
              </a:path>
            </a:pathLst>
          </a:custGeom>
          <a:blipFill rotWithShape="1">
            <a:blip r:embed="rId24">
              <a:alphaModFix/>
            </a:blip>
            <a:stretch>
              <a:fillRect/>
            </a:stretch>
          </a:blipFill>
          <a:ln>
            <a:noFill/>
          </a:ln>
        </p:spPr>
        <p:txBody>
          <a:bodyPr/>
          <a:lstStyle/>
          <a:p>
            <a:endParaRPr lang="en-US" sz="1200"/>
          </a:p>
        </p:txBody>
      </p:sp>
      <p:sp>
        <p:nvSpPr>
          <p:cNvPr id="859" name="Google Shape;859;p56"/>
          <p:cNvSpPr txBox="1"/>
          <p:nvPr/>
        </p:nvSpPr>
        <p:spPr>
          <a:xfrm rot="-5400000">
            <a:off x="-2703960" y="3181305"/>
            <a:ext cx="6458846" cy="495392"/>
          </a:xfrm>
          <a:prstGeom prst="rect">
            <a:avLst/>
          </a:prstGeom>
          <a:noFill/>
          <a:ln>
            <a:noFill/>
          </a:ln>
        </p:spPr>
        <p:txBody>
          <a:bodyPr spcFirstLastPara="1" wrap="square" lIns="0" tIns="0" rIns="0" bIns="0" anchor="t" anchorCtr="0">
            <a:spAutoFit/>
          </a:bodyPr>
          <a:lstStyle/>
          <a:p>
            <a:pPr algn="ctr">
              <a:lnSpc>
                <a:spcPct val="115007"/>
              </a:lnSpc>
            </a:pPr>
            <a:r>
              <a:rPr lang="en-US" sz="2799" b="1">
                <a:solidFill>
                  <a:srgbClr val="FFFFFF"/>
                </a:solidFill>
                <a:latin typeface="Nunito"/>
                <a:ea typeface="Nunito"/>
                <a:cs typeface="Nunito"/>
                <a:sym typeface="Nunito"/>
              </a:rPr>
              <a:t>Accountable. Reliable. Efficient.</a:t>
            </a:r>
            <a:endParaRPr sz="12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00"/>
        <p:cNvGrpSpPr/>
        <p:nvPr/>
      </p:nvGrpSpPr>
      <p:grpSpPr>
        <a:xfrm>
          <a:off x="0" y="0"/>
          <a:ext cx="0" cy="0"/>
          <a:chOff x="0" y="0"/>
          <a:chExt cx="0" cy="0"/>
        </a:xfrm>
      </p:grpSpPr>
      <p:sp>
        <p:nvSpPr>
          <p:cNvPr id="801" name="Google Shape;801;p55"/>
          <p:cNvSpPr txBox="1"/>
          <p:nvPr/>
        </p:nvSpPr>
        <p:spPr>
          <a:xfrm>
            <a:off x="5327955" y="2330997"/>
            <a:ext cx="5672767" cy="2831544"/>
          </a:xfrm>
          <a:prstGeom prst="rect">
            <a:avLst/>
          </a:prstGeom>
          <a:noFill/>
          <a:ln>
            <a:noFill/>
          </a:ln>
        </p:spPr>
        <p:txBody>
          <a:bodyPr spcFirstLastPara="1" wrap="square" lIns="0" tIns="0" rIns="0" bIns="0" anchor="t" anchorCtr="0">
            <a:spAutoFit/>
          </a:bodyPr>
          <a:lstStyle/>
          <a:p>
            <a:pPr>
              <a:lnSpc>
                <a:spcPct val="115003"/>
              </a:lnSpc>
            </a:pPr>
            <a:r>
              <a:rPr lang="en-US" sz="2000" b="1" dirty="0">
                <a:solidFill>
                  <a:srgbClr val="000000"/>
                </a:solidFill>
                <a:latin typeface="Nunito"/>
                <a:ea typeface="Nunito"/>
                <a:cs typeface="Nunito"/>
                <a:sym typeface="Nunito"/>
              </a:rPr>
              <a:t>CALIFORNIA LAW</a:t>
            </a:r>
            <a:endParaRPr sz="2000" dirty="0"/>
          </a:p>
          <a:p>
            <a:pPr marL="914446" indent="-279414">
              <a:lnSpc>
                <a:spcPct val="115003"/>
              </a:lnSpc>
              <a:buClr>
                <a:srgbClr val="000000"/>
              </a:buClr>
              <a:buSzPts val="3000"/>
              <a:buFont typeface="Nunito"/>
              <a:buChar char="●"/>
            </a:pPr>
            <a:r>
              <a:rPr lang="en-US" sz="2000" dirty="0">
                <a:solidFill>
                  <a:srgbClr val="000000"/>
                </a:solidFill>
                <a:latin typeface="Nunito"/>
                <a:ea typeface="Nunito"/>
                <a:cs typeface="Nunito"/>
                <a:sym typeface="Nunito"/>
              </a:rPr>
              <a:t>CA law does not allow one class of customers to subsidize another class using rate funds.</a:t>
            </a:r>
            <a:endParaRPr sz="2000" dirty="0"/>
          </a:p>
          <a:p>
            <a:pPr marL="914446" indent="-279414">
              <a:lnSpc>
                <a:spcPct val="115003"/>
              </a:lnSpc>
              <a:buClr>
                <a:srgbClr val="000000"/>
              </a:buClr>
              <a:buSzPts val="3000"/>
              <a:buFont typeface="Nunito"/>
              <a:buChar char="●"/>
            </a:pPr>
            <a:r>
              <a:rPr lang="en-US" sz="2000" dirty="0">
                <a:solidFill>
                  <a:srgbClr val="000000"/>
                </a:solidFill>
                <a:latin typeface="Nunito"/>
                <a:ea typeface="Nunito"/>
                <a:cs typeface="Nunito"/>
                <a:sym typeface="Nunito"/>
              </a:rPr>
              <a:t>A low-income assistance program can be funded with non-rate revenue from late fees, service shut-off fees, general fund, etc.</a:t>
            </a:r>
            <a:endParaRPr sz="2666" dirty="0">
              <a:solidFill>
                <a:srgbClr val="000000"/>
              </a:solidFill>
              <a:latin typeface="Nunito"/>
              <a:ea typeface="Nunito"/>
              <a:cs typeface="Nunito"/>
              <a:sym typeface="Nunito"/>
            </a:endParaRPr>
          </a:p>
        </p:txBody>
      </p:sp>
      <p:sp>
        <p:nvSpPr>
          <p:cNvPr id="802" name="Google Shape;802;p55"/>
          <p:cNvSpPr/>
          <p:nvPr/>
        </p:nvSpPr>
        <p:spPr>
          <a:xfrm>
            <a:off x="-168766" y="0"/>
            <a:ext cx="1197471" cy="6855357"/>
          </a:xfrm>
          <a:custGeom>
            <a:avLst/>
            <a:gdLst/>
            <a:ahLst/>
            <a:cxnLst/>
            <a:rect l="l" t="t" r="r" b="b"/>
            <a:pathLst>
              <a:path w="1796207" h="12026943" extrusionOk="0">
                <a:moveTo>
                  <a:pt x="0" y="0"/>
                </a:moveTo>
                <a:lnTo>
                  <a:pt x="1796207" y="0"/>
                </a:lnTo>
                <a:lnTo>
                  <a:pt x="1796207" y="12026943"/>
                </a:lnTo>
                <a:lnTo>
                  <a:pt x="0" y="12026943"/>
                </a:lnTo>
                <a:lnTo>
                  <a:pt x="0" y="0"/>
                </a:lnTo>
                <a:close/>
              </a:path>
            </a:pathLst>
          </a:custGeom>
          <a:blipFill rotWithShape="1">
            <a:blip r:embed="rId3">
              <a:alphaModFix/>
            </a:blip>
            <a:stretch>
              <a:fillRect/>
            </a:stretch>
          </a:blipFill>
          <a:ln>
            <a:noFill/>
          </a:ln>
        </p:spPr>
        <p:txBody>
          <a:bodyPr/>
          <a:lstStyle/>
          <a:p>
            <a:endParaRPr lang="en-US" sz="1200"/>
          </a:p>
        </p:txBody>
      </p:sp>
      <p:sp>
        <p:nvSpPr>
          <p:cNvPr id="803" name="Google Shape;803;p55"/>
          <p:cNvSpPr txBox="1"/>
          <p:nvPr/>
        </p:nvSpPr>
        <p:spPr>
          <a:xfrm rot="-5400000">
            <a:off x="-2703960" y="3181305"/>
            <a:ext cx="6458846" cy="495392"/>
          </a:xfrm>
          <a:prstGeom prst="rect">
            <a:avLst/>
          </a:prstGeom>
          <a:noFill/>
          <a:ln>
            <a:noFill/>
          </a:ln>
        </p:spPr>
        <p:txBody>
          <a:bodyPr spcFirstLastPara="1" wrap="square" lIns="0" tIns="0" rIns="0" bIns="0" anchor="t" anchorCtr="0">
            <a:spAutoFit/>
          </a:bodyPr>
          <a:lstStyle/>
          <a:p>
            <a:pPr algn="ctr">
              <a:lnSpc>
                <a:spcPct val="115007"/>
              </a:lnSpc>
            </a:pPr>
            <a:r>
              <a:rPr lang="en-US" sz="2799" b="1">
                <a:solidFill>
                  <a:srgbClr val="FFFFFF"/>
                </a:solidFill>
                <a:latin typeface="Nunito"/>
                <a:ea typeface="Nunito"/>
                <a:cs typeface="Nunito"/>
                <a:sym typeface="Nunito"/>
              </a:rPr>
              <a:t>Accountable. Reliable. Efficient.</a:t>
            </a:r>
            <a:endParaRPr sz="1200"/>
          </a:p>
        </p:txBody>
      </p:sp>
      <p:sp>
        <p:nvSpPr>
          <p:cNvPr id="804" name="Google Shape;804;p55"/>
          <p:cNvSpPr txBox="1"/>
          <p:nvPr/>
        </p:nvSpPr>
        <p:spPr>
          <a:xfrm>
            <a:off x="4657400" y="1488251"/>
            <a:ext cx="7534600" cy="590931"/>
          </a:xfrm>
          <a:prstGeom prst="rect">
            <a:avLst/>
          </a:prstGeom>
          <a:noFill/>
          <a:ln>
            <a:noFill/>
          </a:ln>
        </p:spPr>
        <p:txBody>
          <a:bodyPr spcFirstLastPara="1" wrap="square" lIns="0" tIns="0" rIns="0" bIns="0" anchor="t" anchorCtr="0">
            <a:spAutoFit/>
          </a:bodyPr>
          <a:lstStyle/>
          <a:p>
            <a:pPr algn="ctr">
              <a:lnSpc>
                <a:spcPct val="119985"/>
              </a:lnSpc>
            </a:pPr>
            <a:r>
              <a:rPr lang="en-US" sz="3200" b="1" dirty="0">
                <a:latin typeface="Arimo"/>
                <a:ea typeface="Arimo"/>
                <a:cs typeface="Arimo"/>
                <a:sym typeface="Arimo"/>
              </a:rPr>
              <a:t>Low-Income Assistance Program</a:t>
            </a:r>
            <a:endParaRPr sz="1050" dirty="0"/>
          </a:p>
        </p:txBody>
      </p:sp>
      <p:pic>
        <p:nvPicPr>
          <p:cNvPr id="2" name="Picture 1">
            <a:extLst>
              <a:ext uri="{FF2B5EF4-FFF2-40B4-BE49-F238E27FC236}">
                <a16:creationId xmlns:a16="http://schemas.microsoft.com/office/drawing/2014/main" id="{1B373DE8-A9DA-122F-5A72-E8FE2FDD0927}"/>
              </a:ext>
            </a:extLst>
          </p:cNvPr>
          <p:cNvPicPr>
            <a:picLocks noChangeAspect="1"/>
          </p:cNvPicPr>
          <p:nvPr/>
        </p:nvPicPr>
        <p:blipFill>
          <a:blip r:embed="rId4"/>
          <a:stretch>
            <a:fillRect/>
          </a:stretch>
        </p:blipFill>
        <p:spPr>
          <a:xfrm>
            <a:off x="628032" y="819508"/>
            <a:ext cx="4561901" cy="4561901"/>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54"/>
          <p:cNvSpPr/>
          <p:nvPr/>
        </p:nvSpPr>
        <p:spPr>
          <a:xfrm>
            <a:off x="-168766" y="0"/>
            <a:ext cx="1197471" cy="6855357"/>
          </a:xfrm>
          <a:custGeom>
            <a:avLst/>
            <a:gdLst/>
            <a:ahLst/>
            <a:cxnLst/>
            <a:rect l="l" t="t" r="r" b="b"/>
            <a:pathLst>
              <a:path w="1796207" h="12026943" extrusionOk="0">
                <a:moveTo>
                  <a:pt x="0" y="0"/>
                </a:moveTo>
                <a:lnTo>
                  <a:pt x="1796207" y="0"/>
                </a:lnTo>
                <a:lnTo>
                  <a:pt x="1796207" y="12026943"/>
                </a:lnTo>
                <a:lnTo>
                  <a:pt x="0" y="12026943"/>
                </a:lnTo>
                <a:lnTo>
                  <a:pt x="0" y="0"/>
                </a:lnTo>
                <a:close/>
              </a:path>
            </a:pathLst>
          </a:custGeom>
          <a:blipFill rotWithShape="1">
            <a:blip r:embed="rId3">
              <a:alphaModFix/>
            </a:blip>
            <a:stretch>
              <a:fillRect/>
            </a:stretch>
          </a:blipFill>
          <a:ln>
            <a:noFill/>
          </a:ln>
        </p:spPr>
        <p:txBody>
          <a:bodyPr/>
          <a:lstStyle/>
          <a:p>
            <a:endParaRPr lang="en-US" sz="1200"/>
          </a:p>
        </p:txBody>
      </p:sp>
      <p:sp>
        <p:nvSpPr>
          <p:cNvPr id="778" name="Google Shape;778;p54"/>
          <p:cNvSpPr txBox="1"/>
          <p:nvPr/>
        </p:nvSpPr>
        <p:spPr>
          <a:xfrm rot="-5400000">
            <a:off x="-2689518" y="3181328"/>
            <a:ext cx="6458800" cy="495392"/>
          </a:xfrm>
          <a:prstGeom prst="rect">
            <a:avLst/>
          </a:prstGeom>
          <a:noFill/>
          <a:ln>
            <a:noFill/>
          </a:ln>
        </p:spPr>
        <p:txBody>
          <a:bodyPr spcFirstLastPara="1" wrap="square" lIns="0" tIns="0" rIns="0" bIns="0" anchor="t" anchorCtr="0">
            <a:spAutoFit/>
          </a:bodyPr>
          <a:lstStyle/>
          <a:p>
            <a:pPr algn="ctr">
              <a:lnSpc>
                <a:spcPct val="115007"/>
              </a:lnSpc>
            </a:pPr>
            <a:r>
              <a:rPr lang="en-US" sz="2799" b="1">
                <a:solidFill>
                  <a:srgbClr val="FFFFFF"/>
                </a:solidFill>
                <a:latin typeface="Nunito"/>
                <a:ea typeface="Nunito"/>
                <a:cs typeface="Nunito"/>
                <a:sym typeface="Nunito"/>
              </a:rPr>
              <a:t>Accountable. Reliable. Efficient.</a:t>
            </a:r>
            <a:endParaRPr sz="1200"/>
          </a:p>
        </p:txBody>
      </p:sp>
      <p:sp>
        <p:nvSpPr>
          <p:cNvPr id="779" name="Google Shape;779;p54"/>
          <p:cNvSpPr txBox="1"/>
          <p:nvPr/>
        </p:nvSpPr>
        <p:spPr>
          <a:xfrm>
            <a:off x="2909000" y="1327103"/>
            <a:ext cx="6374000" cy="689356"/>
          </a:xfrm>
          <a:prstGeom prst="rect">
            <a:avLst/>
          </a:prstGeom>
          <a:noFill/>
          <a:ln>
            <a:noFill/>
          </a:ln>
        </p:spPr>
        <p:txBody>
          <a:bodyPr spcFirstLastPara="1" wrap="square" lIns="0" tIns="0" rIns="0" bIns="0" anchor="t" anchorCtr="0">
            <a:spAutoFit/>
          </a:bodyPr>
          <a:lstStyle/>
          <a:p>
            <a:pPr algn="ctr">
              <a:lnSpc>
                <a:spcPct val="119985"/>
              </a:lnSpc>
            </a:pPr>
            <a:r>
              <a:rPr lang="en-US" sz="3733" b="1" dirty="0">
                <a:latin typeface="Arimo"/>
                <a:ea typeface="Arimo"/>
                <a:cs typeface="Arimo"/>
                <a:sym typeface="Arimo"/>
              </a:rPr>
              <a:t>Timeline </a:t>
            </a:r>
            <a:endParaRPr sz="1200" dirty="0"/>
          </a:p>
        </p:txBody>
      </p:sp>
      <p:sp>
        <p:nvSpPr>
          <p:cNvPr id="780" name="Google Shape;780;p54"/>
          <p:cNvSpPr txBox="1"/>
          <p:nvPr/>
        </p:nvSpPr>
        <p:spPr>
          <a:xfrm>
            <a:off x="4271853" y="5697334"/>
            <a:ext cx="6662200" cy="384701"/>
          </a:xfrm>
          <a:prstGeom prst="rect">
            <a:avLst/>
          </a:prstGeom>
          <a:noFill/>
          <a:ln>
            <a:noFill/>
          </a:ln>
        </p:spPr>
        <p:txBody>
          <a:bodyPr spcFirstLastPara="1" wrap="square" lIns="60950" tIns="60950" rIns="60950" bIns="60950" anchor="t" anchorCtr="0">
            <a:spAutoFit/>
          </a:bodyPr>
          <a:lstStyle/>
          <a:p>
            <a:pPr marL="304815">
              <a:spcBef>
                <a:spcPts val="600"/>
              </a:spcBef>
            </a:pPr>
            <a:endParaRPr sz="1200">
              <a:solidFill>
                <a:schemeClr val="dk1"/>
              </a:solidFill>
            </a:endParaRPr>
          </a:p>
        </p:txBody>
      </p:sp>
      <p:grpSp>
        <p:nvGrpSpPr>
          <p:cNvPr id="785" name="Google Shape;785;p54"/>
          <p:cNvGrpSpPr/>
          <p:nvPr/>
        </p:nvGrpSpPr>
        <p:grpSpPr>
          <a:xfrm>
            <a:off x="1890529" y="2526617"/>
            <a:ext cx="6824143" cy="975600"/>
            <a:chOff x="230476" y="1765338"/>
            <a:chExt cx="7419698" cy="731700"/>
          </a:xfrm>
        </p:grpSpPr>
        <p:sp>
          <p:nvSpPr>
            <p:cNvPr id="786" name="Google Shape;786;p54"/>
            <p:cNvSpPr txBox="1"/>
            <p:nvPr/>
          </p:nvSpPr>
          <p:spPr>
            <a:xfrm>
              <a:off x="230476" y="1814706"/>
              <a:ext cx="2271000" cy="629700"/>
            </a:xfrm>
            <a:prstGeom prst="rect">
              <a:avLst/>
            </a:prstGeom>
            <a:noFill/>
            <a:ln>
              <a:noFill/>
            </a:ln>
          </p:spPr>
          <p:txBody>
            <a:bodyPr spcFirstLastPara="1" wrap="square" lIns="121900" tIns="60933" rIns="121900" bIns="60933" anchor="ctr" anchorCtr="0">
              <a:noAutofit/>
            </a:bodyPr>
            <a:lstStyle/>
            <a:p>
              <a:pPr algn="r">
                <a:lnSpc>
                  <a:spcPct val="90000"/>
                </a:lnSpc>
              </a:pPr>
              <a:r>
                <a:rPr lang="en-US" sz="2400" b="1">
                  <a:solidFill>
                    <a:srgbClr val="0B713F"/>
                  </a:solidFill>
                  <a:latin typeface="Nunito"/>
                  <a:ea typeface="Nunito"/>
                  <a:cs typeface="Nunito"/>
                  <a:sym typeface="Nunito"/>
                </a:rPr>
                <a:t>Mid March</a:t>
              </a:r>
              <a:endParaRPr sz="2400" b="1">
                <a:solidFill>
                  <a:srgbClr val="0B713F"/>
                </a:solidFill>
                <a:latin typeface="Nunito"/>
                <a:ea typeface="Nunito"/>
                <a:cs typeface="Nunito"/>
                <a:sym typeface="Nunito"/>
              </a:endParaRPr>
            </a:p>
          </p:txBody>
        </p:sp>
        <p:sp>
          <p:nvSpPr>
            <p:cNvPr id="787" name="Google Shape;787;p54"/>
            <p:cNvSpPr/>
            <p:nvPr/>
          </p:nvSpPr>
          <p:spPr>
            <a:xfrm>
              <a:off x="2715174" y="1765338"/>
              <a:ext cx="4935000" cy="731700"/>
            </a:xfrm>
            <a:prstGeom prst="rect">
              <a:avLst/>
            </a:prstGeom>
            <a:solidFill>
              <a:srgbClr val="0B713F"/>
            </a:solidFill>
            <a:ln>
              <a:noFill/>
            </a:ln>
          </p:spPr>
          <p:txBody>
            <a:bodyPr spcFirstLastPara="1" wrap="square" lIns="121900" tIns="60933" rIns="121900" bIns="60933" anchor="ctr" anchorCtr="0">
              <a:noAutofit/>
            </a:bodyPr>
            <a:lstStyle/>
            <a:p>
              <a:endParaRPr sz="1200" b="1">
                <a:latin typeface="Nunito"/>
                <a:ea typeface="Nunito"/>
                <a:cs typeface="Nunito"/>
                <a:sym typeface="Nunito"/>
              </a:endParaRPr>
            </a:p>
          </p:txBody>
        </p:sp>
        <p:sp>
          <p:nvSpPr>
            <p:cNvPr id="788" name="Google Shape;788;p54"/>
            <p:cNvSpPr txBox="1"/>
            <p:nvPr/>
          </p:nvSpPr>
          <p:spPr>
            <a:xfrm>
              <a:off x="2914387" y="1971908"/>
              <a:ext cx="4373100" cy="330600"/>
            </a:xfrm>
            <a:prstGeom prst="rect">
              <a:avLst/>
            </a:prstGeom>
            <a:noFill/>
            <a:ln>
              <a:noFill/>
            </a:ln>
          </p:spPr>
          <p:txBody>
            <a:bodyPr spcFirstLastPara="1" wrap="square" lIns="121900" tIns="60933" rIns="121900" bIns="60933" anchor="ctr" anchorCtr="0">
              <a:noAutofit/>
            </a:bodyPr>
            <a:lstStyle/>
            <a:p>
              <a:pPr>
                <a:lnSpc>
                  <a:spcPct val="115000"/>
                </a:lnSpc>
              </a:pPr>
              <a:r>
                <a:rPr lang="en-US" sz="1733" b="1">
                  <a:solidFill>
                    <a:srgbClr val="FFFFFF"/>
                  </a:solidFill>
                  <a:latin typeface="Nunito"/>
                  <a:ea typeface="Nunito"/>
                  <a:cs typeface="Nunito"/>
                  <a:sym typeface="Nunito"/>
                </a:rPr>
                <a:t>Mail notification of Public Hearing </a:t>
              </a:r>
              <a:endParaRPr sz="1733" b="1">
                <a:solidFill>
                  <a:srgbClr val="FFFFFF"/>
                </a:solidFill>
                <a:latin typeface="Nunito"/>
                <a:ea typeface="Nunito"/>
                <a:cs typeface="Nunito"/>
                <a:sym typeface="Nunito"/>
              </a:endParaRPr>
            </a:p>
          </p:txBody>
        </p:sp>
      </p:grpSp>
      <p:grpSp>
        <p:nvGrpSpPr>
          <p:cNvPr id="789" name="Google Shape;789;p54"/>
          <p:cNvGrpSpPr/>
          <p:nvPr/>
        </p:nvGrpSpPr>
        <p:grpSpPr>
          <a:xfrm>
            <a:off x="1685202" y="3701417"/>
            <a:ext cx="7029493" cy="975600"/>
            <a:chOff x="-10182" y="2646438"/>
            <a:chExt cx="7297557" cy="731700"/>
          </a:xfrm>
        </p:grpSpPr>
        <p:sp>
          <p:nvSpPr>
            <p:cNvPr id="790" name="Google Shape;790;p54"/>
            <p:cNvSpPr txBox="1"/>
            <p:nvPr/>
          </p:nvSpPr>
          <p:spPr>
            <a:xfrm>
              <a:off x="-10182" y="2699075"/>
              <a:ext cx="2455800" cy="629700"/>
            </a:xfrm>
            <a:prstGeom prst="rect">
              <a:avLst/>
            </a:prstGeom>
            <a:noFill/>
            <a:ln>
              <a:noFill/>
            </a:ln>
          </p:spPr>
          <p:txBody>
            <a:bodyPr spcFirstLastPara="1" wrap="square" lIns="121900" tIns="60933" rIns="121900" bIns="60933" anchor="ctr" anchorCtr="0">
              <a:noAutofit/>
            </a:bodyPr>
            <a:lstStyle/>
            <a:p>
              <a:pPr algn="r">
                <a:lnSpc>
                  <a:spcPct val="90000"/>
                </a:lnSpc>
              </a:pPr>
              <a:r>
                <a:rPr lang="en-US" sz="2400" b="1" dirty="0">
                  <a:solidFill>
                    <a:srgbClr val="0B7743"/>
                  </a:solidFill>
                  <a:latin typeface="Nunito"/>
                  <a:ea typeface="Nunito"/>
                  <a:cs typeface="Nunito"/>
                  <a:sym typeface="Nunito"/>
                </a:rPr>
                <a:t>May 7</a:t>
              </a:r>
              <a:endParaRPr sz="2400" b="1" dirty="0">
                <a:solidFill>
                  <a:srgbClr val="0B7743"/>
                </a:solidFill>
                <a:latin typeface="Nunito"/>
                <a:ea typeface="Nunito"/>
                <a:cs typeface="Nunito"/>
                <a:sym typeface="Nunito"/>
              </a:endParaRPr>
            </a:p>
          </p:txBody>
        </p:sp>
        <p:sp>
          <p:nvSpPr>
            <p:cNvPr id="791" name="Google Shape;791;p54"/>
            <p:cNvSpPr/>
            <p:nvPr/>
          </p:nvSpPr>
          <p:spPr>
            <a:xfrm>
              <a:off x="2598075" y="2646438"/>
              <a:ext cx="4689300" cy="731700"/>
            </a:xfrm>
            <a:prstGeom prst="rect">
              <a:avLst/>
            </a:prstGeom>
            <a:solidFill>
              <a:srgbClr val="0B7743"/>
            </a:solidFill>
            <a:ln>
              <a:noFill/>
            </a:ln>
          </p:spPr>
          <p:txBody>
            <a:bodyPr spcFirstLastPara="1" wrap="square" lIns="121900" tIns="60933" rIns="121900" bIns="60933" anchor="ctr" anchorCtr="0">
              <a:noAutofit/>
            </a:bodyPr>
            <a:lstStyle/>
            <a:p>
              <a:endParaRPr sz="1200" b="1">
                <a:latin typeface="Nunito"/>
                <a:ea typeface="Nunito"/>
                <a:cs typeface="Nunito"/>
                <a:sym typeface="Nunito"/>
              </a:endParaRPr>
            </a:p>
          </p:txBody>
        </p:sp>
        <p:sp>
          <p:nvSpPr>
            <p:cNvPr id="792" name="Google Shape;792;p54"/>
            <p:cNvSpPr txBox="1"/>
            <p:nvPr/>
          </p:nvSpPr>
          <p:spPr>
            <a:xfrm>
              <a:off x="2914388" y="2852992"/>
              <a:ext cx="3849900" cy="330600"/>
            </a:xfrm>
            <a:prstGeom prst="rect">
              <a:avLst/>
            </a:prstGeom>
            <a:noFill/>
            <a:ln>
              <a:noFill/>
            </a:ln>
          </p:spPr>
          <p:txBody>
            <a:bodyPr spcFirstLastPara="1" wrap="square" lIns="121900" tIns="60933" rIns="121900" bIns="60933" anchor="ctr" anchorCtr="0">
              <a:noAutofit/>
            </a:bodyPr>
            <a:lstStyle/>
            <a:p>
              <a:pPr>
                <a:lnSpc>
                  <a:spcPct val="115000"/>
                </a:lnSpc>
              </a:pPr>
              <a:r>
                <a:rPr lang="en-US" sz="1733" b="1">
                  <a:solidFill>
                    <a:srgbClr val="FFFFFF"/>
                  </a:solidFill>
                  <a:latin typeface="Nunito"/>
                  <a:ea typeface="Nunito"/>
                  <a:cs typeface="Nunito"/>
                  <a:sym typeface="Nunito"/>
                </a:rPr>
                <a:t>Public Hearing</a:t>
              </a:r>
              <a:endParaRPr sz="1733" b="1">
                <a:solidFill>
                  <a:srgbClr val="FFFFFF"/>
                </a:solidFill>
                <a:latin typeface="Nunito"/>
                <a:ea typeface="Nunito"/>
                <a:cs typeface="Nunito"/>
                <a:sym typeface="Nunito"/>
              </a:endParaRPr>
            </a:p>
          </p:txBody>
        </p:sp>
      </p:grpSp>
      <p:grpSp>
        <p:nvGrpSpPr>
          <p:cNvPr id="793" name="Google Shape;793;p54"/>
          <p:cNvGrpSpPr/>
          <p:nvPr/>
        </p:nvGrpSpPr>
        <p:grpSpPr>
          <a:xfrm>
            <a:off x="2398014" y="4880583"/>
            <a:ext cx="6316705" cy="975600"/>
            <a:chOff x="748245" y="3530813"/>
            <a:chExt cx="6177505" cy="731700"/>
          </a:xfrm>
        </p:grpSpPr>
        <p:sp>
          <p:nvSpPr>
            <p:cNvPr id="794" name="Google Shape;794;p54"/>
            <p:cNvSpPr txBox="1"/>
            <p:nvPr/>
          </p:nvSpPr>
          <p:spPr>
            <a:xfrm>
              <a:off x="748245" y="3622039"/>
              <a:ext cx="1530600" cy="629700"/>
            </a:xfrm>
            <a:prstGeom prst="rect">
              <a:avLst/>
            </a:prstGeom>
            <a:noFill/>
            <a:ln>
              <a:noFill/>
            </a:ln>
          </p:spPr>
          <p:txBody>
            <a:bodyPr spcFirstLastPara="1" wrap="square" lIns="121900" tIns="60933" rIns="121900" bIns="60933" anchor="ctr" anchorCtr="0">
              <a:noAutofit/>
            </a:bodyPr>
            <a:lstStyle/>
            <a:p>
              <a:pPr algn="r">
                <a:lnSpc>
                  <a:spcPct val="90000"/>
                </a:lnSpc>
              </a:pPr>
              <a:r>
                <a:rPr lang="en-US" sz="2400" b="1">
                  <a:solidFill>
                    <a:srgbClr val="0C8148"/>
                  </a:solidFill>
                  <a:latin typeface="Nunito"/>
                  <a:ea typeface="Nunito"/>
                  <a:cs typeface="Nunito"/>
                  <a:sym typeface="Nunito"/>
                </a:rPr>
                <a:t>July 1</a:t>
              </a:r>
              <a:endParaRPr sz="2400" b="1">
                <a:solidFill>
                  <a:srgbClr val="0C8148"/>
                </a:solidFill>
                <a:latin typeface="Nunito"/>
                <a:ea typeface="Nunito"/>
                <a:cs typeface="Nunito"/>
                <a:sym typeface="Nunito"/>
              </a:endParaRPr>
            </a:p>
          </p:txBody>
        </p:sp>
        <p:sp>
          <p:nvSpPr>
            <p:cNvPr id="795" name="Google Shape;795;p54"/>
            <p:cNvSpPr/>
            <p:nvPr/>
          </p:nvSpPr>
          <p:spPr>
            <a:xfrm>
              <a:off x="2508250" y="3530813"/>
              <a:ext cx="4417500" cy="731700"/>
            </a:xfrm>
            <a:prstGeom prst="rect">
              <a:avLst/>
            </a:prstGeom>
            <a:solidFill>
              <a:srgbClr val="0C8148"/>
            </a:solidFill>
            <a:ln>
              <a:noFill/>
            </a:ln>
          </p:spPr>
          <p:txBody>
            <a:bodyPr spcFirstLastPara="1" wrap="square" lIns="121900" tIns="60933" rIns="121900" bIns="60933" anchor="ctr" anchorCtr="0">
              <a:noAutofit/>
            </a:bodyPr>
            <a:lstStyle/>
            <a:p>
              <a:endParaRPr sz="1200" b="1">
                <a:latin typeface="Nunito"/>
                <a:ea typeface="Nunito"/>
                <a:cs typeface="Nunito"/>
                <a:sym typeface="Nunito"/>
              </a:endParaRPr>
            </a:p>
          </p:txBody>
        </p:sp>
        <p:sp>
          <p:nvSpPr>
            <p:cNvPr id="796" name="Google Shape;796;p54"/>
            <p:cNvSpPr txBox="1"/>
            <p:nvPr/>
          </p:nvSpPr>
          <p:spPr>
            <a:xfrm>
              <a:off x="2914388" y="3737366"/>
              <a:ext cx="3849900" cy="330600"/>
            </a:xfrm>
            <a:prstGeom prst="rect">
              <a:avLst/>
            </a:prstGeom>
            <a:noFill/>
            <a:ln>
              <a:noFill/>
            </a:ln>
          </p:spPr>
          <p:txBody>
            <a:bodyPr spcFirstLastPara="1" wrap="square" lIns="121900" tIns="60933" rIns="121900" bIns="60933" anchor="ctr" anchorCtr="0">
              <a:noAutofit/>
            </a:bodyPr>
            <a:lstStyle/>
            <a:p>
              <a:pPr>
                <a:lnSpc>
                  <a:spcPct val="115000"/>
                </a:lnSpc>
              </a:pPr>
              <a:r>
                <a:rPr lang="en-US" sz="1733" b="1">
                  <a:solidFill>
                    <a:srgbClr val="FFFFFF"/>
                  </a:solidFill>
                  <a:latin typeface="Nunito"/>
                  <a:ea typeface="Nunito"/>
                  <a:cs typeface="Nunito"/>
                  <a:sym typeface="Nunito"/>
                </a:rPr>
                <a:t>First rate increase</a:t>
              </a:r>
              <a:endParaRPr sz="1733" b="1">
                <a:solidFill>
                  <a:srgbClr val="FFFFFF"/>
                </a:solidFill>
                <a:latin typeface="Nunito"/>
                <a:ea typeface="Nunito"/>
                <a:cs typeface="Nunito"/>
                <a:sym typeface="Nunito"/>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6DE6E-3CB5-C948-BE7D-D91A51B86919}"/>
              </a:ext>
            </a:extLst>
          </p:cNvPr>
          <p:cNvSpPr>
            <a:spLocks noGrp="1"/>
          </p:cNvSpPr>
          <p:nvPr>
            <p:ph type="title"/>
          </p:nvPr>
        </p:nvSpPr>
        <p:spPr>
          <a:xfrm>
            <a:off x="696686" y="1611383"/>
            <a:ext cx="10365566" cy="746846"/>
          </a:xfrm>
        </p:spPr>
        <p:txBody>
          <a:bodyPr/>
          <a:lstStyle/>
          <a:p>
            <a:r>
              <a:rPr lang="en-US" dirty="0"/>
              <a:t>EXTRA SLIDES</a:t>
            </a:r>
          </a:p>
        </p:txBody>
      </p:sp>
      <p:sp>
        <p:nvSpPr>
          <p:cNvPr id="3" name="Slide Number Placeholder 2">
            <a:extLst>
              <a:ext uri="{FF2B5EF4-FFF2-40B4-BE49-F238E27FC236}">
                <a16:creationId xmlns:a16="http://schemas.microsoft.com/office/drawing/2014/main" id="{FA76484A-B570-7742-B9C6-499DBAB7903C}"/>
              </a:ext>
            </a:extLst>
          </p:cNvPr>
          <p:cNvSpPr txBox="1">
            <a:spLocks/>
          </p:cNvSpPr>
          <p:nvPr/>
        </p:nvSpPr>
        <p:spPr>
          <a:xfrm>
            <a:off x="11491579" y="6289377"/>
            <a:ext cx="51153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solidFill>
                  <a:schemeClr val="bg1"/>
                </a:solidFill>
              </a:rPr>
              <a:t>35</a:t>
            </a:fld>
            <a:endParaRPr lang="en-US" b="1" dirty="0">
              <a:solidFill>
                <a:schemeClr val="bg1"/>
              </a:solidFill>
            </a:endParaRPr>
          </a:p>
        </p:txBody>
      </p:sp>
    </p:spTree>
    <p:extLst>
      <p:ext uri="{BB962C8B-B14F-4D97-AF65-F5344CB8AC3E}">
        <p14:creationId xmlns:p14="http://schemas.microsoft.com/office/powerpoint/2010/main" val="3827152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92D90-3F38-10B0-ADD3-86522D5273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DAFF77-24CD-77C3-7B88-C7936E1B42F7}"/>
              </a:ext>
            </a:extLst>
          </p:cNvPr>
          <p:cNvSpPr>
            <a:spLocks noGrp="1"/>
          </p:cNvSpPr>
          <p:nvPr>
            <p:ph type="title"/>
          </p:nvPr>
        </p:nvSpPr>
        <p:spPr>
          <a:xfrm>
            <a:off x="696686" y="1611383"/>
            <a:ext cx="10365566" cy="746846"/>
          </a:xfrm>
        </p:spPr>
        <p:txBody>
          <a:bodyPr/>
          <a:lstStyle/>
          <a:p>
            <a:r>
              <a:rPr lang="en-US" dirty="0"/>
              <a:t>Project Objectives and</a:t>
            </a:r>
            <a:br>
              <a:rPr lang="en-US" dirty="0"/>
            </a:br>
            <a:r>
              <a:rPr lang="en-US" dirty="0"/>
              <a:t>General Rate Setting</a:t>
            </a:r>
            <a:br>
              <a:rPr lang="en-US" dirty="0"/>
            </a:br>
            <a:endParaRPr lang="en-US" dirty="0"/>
          </a:p>
        </p:txBody>
      </p:sp>
      <p:sp>
        <p:nvSpPr>
          <p:cNvPr id="3" name="Slide Number Placeholder 2">
            <a:extLst>
              <a:ext uri="{FF2B5EF4-FFF2-40B4-BE49-F238E27FC236}">
                <a16:creationId xmlns:a16="http://schemas.microsoft.com/office/drawing/2014/main" id="{5D7380DF-4219-02FD-A44B-F19D89658E56}"/>
              </a:ext>
            </a:extLst>
          </p:cNvPr>
          <p:cNvSpPr txBox="1">
            <a:spLocks/>
          </p:cNvSpPr>
          <p:nvPr/>
        </p:nvSpPr>
        <p:spPr>
          <a:xfrm>
            <a:off x="11491579" y="6289377"/>
            <a:ext cx="51153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solidFill>
                  <a:schemeClr val="bg1"/>
                </a:solidFill>
              </a:rPr>
              <a:t>36</a:t>
            </a:fld>
            <a:endParaRPr lang="en-US" b="1" dirty="0">
              <a:solidFill>
                <a:schemeClr val="bg1"/>
              </a:solidFill>
            </a:endParaRPr>
          </a:p>
        </p:txBody>
      </p:sp>
    </p:spTree>
    <p:extLst>
      <p:ext uri="{BB962C8B-B14F-4D97-AF65-F5344CB8AC3E}">
        <p14:creationId xmlns:p14="http://schemas.microsoft.com/office/powerpoint/2010/main" val="40152568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2"/>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37</a:t>
            </a:fld>
            <a:endParaRPr lang="en-US" b="1" dirty="0"/>
          </a:p>
        </p:txBody>
      </p:sp>
      <p:sp>
        <p:nvSpPr>
          <p:cNvPr id="8" name="Title 1">
            <a:extLst>
              <a:ext uri="{FF2B5EF4-FFF2-40B4-BE49-F238E27FC236}">
                <a16:creationId xmlns:a16="http://schemas.microsoft.com/office/drawing/2014/main" id="{4139F204-86AD-4F43-92F9-A02E53060386}"/>
              </a:ext>
            </a:extLst>
          </p:cNvPr>
          <p:cNvSpPr>
            <a:spLocks noGrp="1"/>
          </p:cNvSpPr>
          <p:nvPr>
            <p:ph type="title"/>
          </p:nvPr>
        </p:nvSpPr>
        <p:spPr/>
        <p:txBody>
          <a:bodyPr>
            <a:normAutofit/>
          </a:bodyPr>
          <a:lstStyle/>
          <a:p>
            <a:r>
              <a:rPr lang="en-US" dirty="0"/>
              <a:t>Primary Model Inputs</a:t>
            </a:r>
            <a:endParaRPr lang="en-US" b="0" dirty="0"/>
          </a:p>
        </p:txBody>
      </p:sp>
      <p:sp>
        <p:nvSpPr>
          <p:cNvPr id="6" name="Title 1">
            <a:extLst>
              <a:ext uri="{FF2B5EF4-FFF2-40B4-BE49-F238E27FC236}">
                <a16:creationId xmlns:a16="http://schemas.microsoft.com/office/drawing/2014/main" id="{DF0E6833-B666-43C8-8478-CE602662250A}"/>
              </a:ext>
            </a:extLst>
          </p:cNvPr>
          <p:cNvSpPr txBox="1">
            <a:spLocks/>
          </p:cNvSpPr>
          <p:nvPr/>
        </p:nvSpPr>
        <p:spPr>
          <a:xfrm>
            <a:off x="747703" y="1623276"/>
            <a:ext cx="11174185" cy="3380689"/>
          </a:xfrm>
          <a:prstGeom prst="rect">
            <a:avLst/>
          </a:prstGeom>
        </p:spPr>
        <p:txBody>
          <a:bodyPr vert="horz" wrap="square" lIns="91440" tIns="45720" rIns="91440" bIns="45720" rtlCol="0" anchor="t" anchorCtr="0">
            <a:noAutofit/>
          </a:bodyPr>
          <a:lstStyle>
            <a:lvl1pPr algn="l" defTabSz="914400" rtl="0" eaLnBrk="1" latinLnBrk="0" hangingPunct="1">
              <a:lnSpc>
                <a:spcPct val="90000"/>
              </a:lnSpc>
              <a:spcBef>
                <a:spcPct val="0"/>
              </a:spcBef>
              <a:buNone/>
              <a:defRPr lang="en-GB" sz="3600" b="1" kern="1200" spc="-60" baseline="0">
                <a:solidFill>
                  <a:schemeClr val="tx1"/>
                </a:solidFill>
                <a:latin typeface="+mj-lt"/>
                <a:ea typeface="+mj-ea"/>
                <a:cs typeface="+mj-cs"/>
              </a:defRPr>
            </a:lvl1pPr>
          </a:lstStyle>
          <a:p>
            <a:pPr marL="342900" indent="-342900">
              <a:lnSpc>
                <a:spcPct val="180000"/>
              </a:lnSpc>
              <a:buFont typeface="Wingdings" pitchFamily="2" charset="2"/>
              <a:buChar char="ü"/>
            </a:pPr>
            <a:r>
              <a:rPr lang="en-US" sz="3200" b="0" dirty="0"/>
              <a:t>Fund and reserve balances as of June 30, 2023</a:t>
            </a:r>
          </a:p>
          <a:p>
            <a:pPr marL="342900" indent="-342900">
              <a:lnSpc>
                <a:spcPct val="180000"/>
              </a:lnSpc>
              <a:buFont typeface="Wingdings" pitchFamily="2" charset="2"/>
              <a:buChar char="ü"/>
            </a:pPr>
            <a:r>
              <a:rPr lang="en-US" sz="3200" b="0" dirty="0"/>
              <a:t>FY 2023/24 actual revenues and expenses</a:t>
            </a:r>
          </a:p>
          <a:p>
            <a:pPr marL="342900" indent="-342900">
              <a:lnSpc>
                <a:spcPct val="180000"/>
              </a:lnSpc>
              <a:buFont typeface="Wingdings" pitchFamily="2" charset="2"/>
              <a:buChar char="ü"/>
            </a:pPr>
            <a:r>
              <a:rPr lang="en-US" sz="3200" b="0" dirty="0"/>
              <a:t>Existing debt service schedules</a:t>
            </a:r>
          </a:p>
          <a:p>
            <a:pPr marL="342900" indent="-342900">
              <a:lnSpc>
                <a:spcPct val="180000"/>
              </a:lnSpc>
              <a:buFont typeface="Wingdings" pitchFamily="2" charset="2"/>
              <a:buChar char="ü"/>
            </a:pPr>
            <a:r>
              <a:rPr lang="en-US" sz="3200" b="0" dirty="0"/>
              <a:t>FY 2023/24 utility billing data</a:t>
            </a:r>
          </a:p>
        </p:txBody>
      </p:sp>
    </p:spTree>
    <p:extLst>
      <p:ext uri="{BB962C8B-B14F-4D97-AF65-F5344CB8AC3E}">
        <p14:creationId xmlns:p14="http://schemas.microsoft.com/office/powerpoint/2010/main" val="520001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70EBB-916F-9AF5-3EE0-55D805B5BFA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A01161F-4388-3680-E877-11A7CBAD6B17}"/>
              </a:ext>
            </a:extLst>
          </p:cNvPr>
          <p:cNvSpPr>
            <a:spLocks noGrp="1"/>
          </p:cNvSpPr>
          <p:nvPr>
            <p:ph type="title"/>
          </p:nvPr>
        </p:nvSpPr>
        <p:spPr>
          <a:xfrm>
            <a:off x="594940" y="582550"/>
            <a:ext cx="11174186" cy="590931"/>
          </a:xfrm>
        </p:spPr>
        <p:txBody>
          <a:bodyPr/>
          <a:lstStyle/>
          <a:p>
            <a:r>
              <a:rPr lang="en-US" dirty="0"/>
              <a:t>Wastewater Fund Structure and Cash Flows</a:t>
            </a:r>
          </a:p>
        </p:txBody>
      </p:sp>
      <p:sp>
        <p:nvSpPr>
          <p:cNvPr id="3" name="Slide Number Placeholder 2">
            <a:extLst>
              <a:ext uri="{FF2B5EF4-FFF2-40B4-BE49-F238E27FC236}">
                <a16:creationId xmlns:a16="http://schemas.microsoft.com/office/drawing/2014/main" id="{329456DB-6606-60B1-1A8F-A026F47099F8}"/>
              </a:ext>
            </a:extLst>
          </p:cNvPr>
          <p:cNvSpPr txBox="1">
            <a:spLocks/>
          </p:cNvSpPr>
          <p:nvPr/>
        </p:nvSpPr>
        <p:spPr>
          <a:xfrm>
            <a:off x="11501120" y="6324601"/>
            <a:ext cx="448442" cy="35052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38</a:t>
            </a:fld>
            <a:endParaRPr lang="en-US" b="1" dirty="0"/>
          </a:p>
        </p:txBody>
      </p:sp>
      <p:sp>
        <p:nvSpPr>
          <p:cNvPr id="6" name="TextBox 5">
            <a:extLst>
              <a:ext uri="{FF2B5EF4-FFF2-40B4-BE49-F238E27FC236}">
                <a16:creationId xmlns:a16="http://schemas.microsoft.com/office/drawing/2014/main" id="{5B5137F8-41DF-C516-351B-5AD78C38D5EC}"/>
              </a:ext>
            </a:extLst>
          </p:cNvPr>
          <p:cNvSpPr txBox="1"/>
          <p:nvPr/>
        </p:nvSpPr>
        <p:spPr>
          <a:xfrm>
            <a:off x="4068616" y="1894583"/>
            <a:ext cx="3380509" cy="1477328"/>
          </a:xfrm>
          <a:prstGeom prst="rect">
            <a:avLst/>
          </a:prstGeom>
          <a:solidFill>
            <a:schemeClr val="accent1">
              <a:lumMod val="40000"/>
              <a:lumOff val="60000"/>
            </a:schemeClr>
          </a:solidFill>
          <a:ln w="22225">
            <a:solidFill>
              <a:schemeClr val="tx1"/>
            </a:solidFill>
          </a:ln>
        </p:spPr>
        <p:txBody>
          <a:bodyPr wrap="square" rtlCol="0">
            <a:spAutoFit/>
          </a:bodyPr>
          <a:lstStyle/>
          <a:p>
            <a:pPr algn="ctr"/>
            <a:endParaRPr lang="en-US" sz="900" b="1" dirty="0"/>
          </a:p>
          <a:p>
            <a:pPr algn="ctr"/>
            <a:endParaRPr lang="en-US" sz="1200" b="1" dirty="0"/>
          </a:p>
          <a:p>
            <a:pPr algn="ctr"/>
            <a:endParaRPr lang="en-US" sz="1200" b="1" dirty="0"/>
          </a:p>
          <a:p>
            <a:pPr algn="ctr"/>
            <a:r>
              <a:rPr lang="en-US" b="1" dirty="0"/>
              <a:t>Operating Fund (410)</a:t>
            </a:r>
          </a:p>
          <a:p>
            <a:pPr algn="ctr"/>
            <a:endParaRPr lang="en-US" sz="1050" b="1" dirty="0"/>
          </a:p>
          <a:p>
            <a:pPr algn="ctr"/>
            <a:endParaRPr lang="en-US" sz="1050" b="1" dirty="0"/>
          </a:p>
          <a:p>
            <a:pPr algn="ctr"/>
            <a:endParaRPr lang="en-US" b="1" dirty="0"/>
          </a:p>
        </p:txBody>
      </p:sp>
      <p:sp>
        <p:nvSpPr>
          <p:cNvPr id="9" name="TextBox 8">
            <a:extLst>
              <a:ext uri="{FF2B5EF4-FFF2-40B4-BE49-F238E27FC236}">
                <a16:creationId xmlns:a16="http://schemas.microsoft.com/office/drawing/2014/main" id="{C0A135F4-792B-1284-B760-9BFDEB280FDB}"/>
              </a:ext>
            </a:extLst>
          </p:cNvPr>
          <p:cNvSpPr txBox="1"/>
          <p:nvPr/>
        </p:nvSpPr>
        <p:spPr>
          <a:xfrm>
            <a:off x="4068616" y="5167195"/>
            <a:ext cx="3380509" cy="615553"/>
          </a:xfrm>
          <a:prstGeom prst="rect">
            <a:avLst/>
          </a:prstGeom>
          <a:solidFill>
            <a:schemeClr val="accent1">
              <a:lumMod val="40000"/>
              <a:lumOff val="60000"/>
            </a:schemeClr>
          </a:solidFill>
          <a:ln w="22225">
            <a:solidFill>
              <a:schemeClr val="tx1"/>
            </a:solidFill>
          </a:ln>
        </p:spPr>
        <p:txBody>
          <a:bodyPr wrap="square" rtlCol="0">
            <a:spAutoFit/>
          </a:bodyPr>
          <a:lstStyle/>
          <a:p>
            <a:pPr algn="ctr"/>
            <a:endParaRPr lang="en-US" sz="900" b="1" dirty="0"/>
          </a:p>
          <a:p>
            <a:pPr algn="ctr"/>
            <a:r>
              <a:rPr lang="en-US" b="1" dirty="0"/>
              <a:t>Rate Stabilization (420)</a:t>
            </a:r>
          </a:p>
          <a:p>
            <a:pPr algn="ctr"/>
            <a:endParaRPr lang="en-US" sz="700" dirty="0"/>
          </a:p>
        </p:txBody>
      </p:sp>
      <p:sp>
        <p:nvSpPr>
          <p:cNvPr id="10" name="TextBox 9">
            <a:extLst>
              <a:ext uri="{FF2B5EF4-FFF2-40B4-BE49-F238E27FC236}">
                <a16:creationId xmlns:a16="http://schemas.microsoft.com/office/drawing/2014/main" id="{05E62E2F-05B7-D2FC-78CA-66B5C4D936DE}"/>
              </a:ext>
            </a:extLst>
          </p:cNvPr>
          <p:cNvSpPr txBox="1"/>
          <p:nvPr/>
        </p:nvSpPr>
        <p:spPr>
          <a:xfrm>
            <a:off x="8102998" y="1960891"/>
            <a:ext cx="2761673" cy="892552"/>
          </a:xfrm>
          <a:prstGeom prst="rect">
            <a:avLst/>
          </a:prstGeom>
          <a:solidFill>
            <a:schemeClr val="accent4">
              <a:lumMod val="50000"/>
            </a:schemeClr>
          </a:solidFill>
          <a:ln w="22225">
            <a:solidFill>
              <a:schemeClr val="tx1"/>
            </a:solidFill>
          </a:ln>
        </p:spPr>
        <p:txBody>
          <a:bodyPr wrap="square" rtlCol="0">
            <a:spAutoFit/>
          </a:bodyPr>
          <a:lstStyle/>
          <a:p>
            <a:pPr algn="ctr"/>
            <a:endParaRPr lang="en-US" sz="900" b="1" dirty="0"/>
          </a:p>
          <a:p>
            <a:pPr algn="ctr"/>
            <a:r>
              <a:rPr lang="en-US" b="1" dirty="0">
                <a:solidFill>
                  <a:schemeClr val="bg1"/>
                </a:solidFill>
              </a:rPr>
              <a:t>Operations and Maintenance</a:t>
            </a:r>
          </a:p>
          <a:p>
            <a:pPr algn="ctr"/>
            <a:endParaRPr lang="en-US" sz="700" dirty="0"/>
          </a:p>
        </p:txBody>
      </p:sp>
      <p:sp>
        <p:nvSpPr>
          <p:cNvPr id="11" name="TextBox 10">
            <a:extLst>
              <a:ext uri="{FF2B5EF4-FFF2-40B4-BE49-F238E27FC236}">
                <a16:creationId xmlns:a16="http://schemas.microsoft.com/office/drawing/2014/main" id="{9370325A-ED44-B11A-E3FC-C2448D94E19B}"/>
              </a:ext>
            </a:extLst>
          </p:cNvPr>
          <p:cNvSpPr txBox="1"/>
          <p:nvPr/>
        </p:nvSpPr>
        <p:spPr>
          <a:xfrm>
            <a:off x="8111962" y="2934441"/>
            <a:ext cx="2761674" cy="369332"/>
          </a:xfrm>
          <a:prstGeom prst="rect">
            <a:avLst/>
          </a:prstGeom>
          <a:solidFill>
            <a:schemeClr val="accent4">
              <a:lumMod val="75000"/>
            </a:schemeClr>
          </a:solidFill>
          <a:ln w="22225">
            <a:solidFill>
              <a:schemeClr val="tx1"/>
            </a:solidFill>
          </a:ln>
        </p:spPr>
        <p:txBody>
          <a:bodyPr wrap="square" rtlCol="0">
            <a:spAutoFit/>
          </a:bodyPr>
          <a:lstStyle/>
          <a:p>
            <a:pPr algn="ctr"/>
            <a:r>
              <a:rPr lang="en-US" b="1" dirty="0">
                <a:solidFill>
                  <a:schemeClr val="bg1"/>
                </a:solidFill>
              </a:rPr>
              <a:t>Debt Service</a:t>
            </a:r>
          </a:p>
        </p:txBody>
      </p:sp>
      <p:sp>
        <p:nvSpPr>
          <p:cNvPr id="12" name="TextBox 11">
            <a:extLst>
              <a:ext uri="{FF2B5EF4-FFF2-40B4-BE49-F238E27FC236}">
                <a16:creationId xmlns:a16="http://schemas.microsoft.com/office/drawing/2014/main" id="{C4D6446E-11A4-0C6F-095E-7E4289C4272F}"/>
              </a:ext>
            </a:extLst>
          </p:cNvPr>
          <p:cNvSpPr txBox="1"/>
          <p:nvPr/>
        </p:nvSpPr>
        <p:spPr>
          <a:xfrm>
            <a:off x="8120927" y="3940171"/>
            <a:ext cx="2761674" cy="615553"/>
          </a:xfrm>
          <a:prstGeom prst="rect">
            <a:avLst/>
          </a:prstGeom>
          <a:solidFill>
            <a:schemeClr val="accent4">
              <a:lumMod val="60000"/>
              <a:lumOff val="40000"/>
            </a:schemeClr>
          </a:solidFill>
          <a:ln w="22225">
            <a:solidFill>
              <a:schemeClr val="tx1"/>
            </a:solidFill>
          </a:ln>
        </p:spPr>
        <p:txBody>
          <a:bodyPr wrap="square" rtlCol="0">
            <a:spAutoFit/>
          </a:bodyPr>
          <a:lstStyle/>
          <a:p>
            <a:pPr algn="ctr"/>
            <a:endParaRPr lang="en-US" sz="900" b="1" dirty="0"/>
          </a:p>
          <a:p>
            <a:pPr algn="ctr"/>
            <a:r>
              <a:rPr lang="en-US" b="1" dirty="0"/>
              <a:t>Capital Projects</a:t>
            </a:r>
          </a:p>
          <a:p>
            <a:pPr algn="ctr"/>
            <a:endParaRPr lang="en-US" sz="700" dirty="0"/>
          </a:p>
        </p:txBody>
      </p:sp>
      <p:sp>
        <p:nvSpPr>
          <p:cNvPr id="13" name="TextBox 12">
            <a:extLst>
              <a:ext uri="{FF2B5EF4-FFF2-40B4-BE49-F238E27FC236}">
                <a16:creationId xmlns:a16="http://schemas.microsoft.com/office/drawing/2014/main" id="{AB334DC9-B439-45A5-D8C5-7956BBAEA753}"/>
              </a:ext>
            </a:extLst>
          </p:cNvPr>
          <p:cNvSpPr txBox="1"/>
          <p:nvPr/>
        </p:nvSpPr>
        <p:spPr>
          <a:xfrm>
            <a:off x="729670" y="1741706"/>
            <a:ext cx="2641604" cy="1169551"/>
          </a:xfrm>
          <a:prstGeom prst="rect">
            <a:avLst/>
          </a:prstGeom>
          <a:solidFill>
            <a:schemeClr val="accent5"/>
          </a:solidFill>
          <a:ln w="22225">
            <a:solidFill>
              <a:schemeClr val="tx1"/>
            </a:solidFill>
          </a:ln>
        </p:spPr>
        <p:txBody>
          <a:bodyPr wrap="square" rtlCol="0">
            <a:spAutoFit/>
          </a:bodyPr>
          <a:lstStyle/>
          <a:p>
            <a:pPr algn="ctr"/>
            <a:endParaRPr lang="en-US" sz="900" b="1" dirty="0"/>
          </a:p>
          <a:p>
            <a:pPr algn="ctr"/>
            <a:endParaRPr lang="en-US" sz="900" b="1" dirty="0"/>
          </a:p>
          <a:p>
            <a:pPr algn="ctr"/>
            <a:endParaRPr lang="en-US" sz="900" b="1" dirty="0"/>
          </a:p>
          <a:p>
            <a:pPr algn="ctr"/>
            <a:r>
              <a:rPr lang="en-US" b="1" dirty="0"/>
              <a:t>User Rate Revenue</a:t>
            </a:r>
          </a:p>
          <a:p>
            <a:pPr algn="ctr"/>
            <a:endParaRPr lang="en-US" b="1" dirty="0"/>
          </a:p>
          <a:p>
            <a:pPr algn="ctr"/>
            <a:endParaRPr lang="en-US" sz="700" dirty="0"/>
          </a:p>
        </p:txBody>
      </p:sp>
      <p:sp>
        <p:nvSpPr>
          <p:cNvPr id="14" name="TextBox 13">
            <a:extLst>
              <a:ext uri="{FF2B5EF4-FFF2-40B4-BE49-F238E27FC236}">
                <a16:creationId xmlns:a16="http://schemas.microsoft.com/office/drawing/2014/main" id="{1249F868-4B27-144A-0A17-207855F9B732}"/>
              </a:ext>
            </a:extLst>
          </p:cNvPr>
          <p:cNvSpPr txBox="1"/>
          <p:nvPr/>
        </p:nvSpPr>
        <p:spPr>
          <a:xfrm>
            <a:off x="738635" y="3013464"/>
            <a:ext cx="2641604" cy="892552"/>
          </a:xfrm>
          <a:prstGeom prst="rect">
            <a:avLst/>
          </a:prstGeom>
          <a:solidFill>
            <a:schemeClr val="accent5">
              <a:lumMod val="50000"/>
            </a:schemeClr>
          </a:solidFill>
          <a:ln w="22225">
            <a:solidFill>
              <a:schemeClr val="tx1"/>
            </a:solidFill>
          </a:ln>
        </p:spPr>
        <p:txBody>
          <a:bodyPr wrap="square" rtlCol="0">
            <a:spAutoFit/>
          </a:bodyPr>
          <a:lstStyle/>
          <a:p>
            <a:pPr algn="ctr"/>
            <a:endParaRPr lang="en-US" sz="400" b="1" dirty="0"/>
          </a:p>
          <a:p>
            <a:pPr algn="ctr"/>
            <a:r>
              <a:rPr lang="en-US" b="1" dirty="0">
                <a:solidFill>
                  <a:schemeClr val="bg1"/>
                </a:solidFill>
              </a:rPr>
              <a:t>Other Revenue </a:t>
            </a:r>
          </a:p>
          <a:p>
            <a:pPr algn="ctr"/>
            <a:r>
              <a:rPr lang="en-US" sz="1400" b="1" dirty="0">
                <a:solidFill>
                  <a:schemeClr val="bg1"/>
                </a:solidFill>
              </a:rPr>
              <a:t>e.g., fee and interest earnings</a:t>
            </a:r>
          </a:p>
          <a:p>
            <a:pPr algn="ctr"/>
            <a:endParaRPr lang="en-US" sz="200" dirty="0"/>
          </a:p>
        </p:txBody>
      </p:sp>
      <p:cxnSp>
        <p:nvCxnSpPr>
          <p:cNvPr id="17" name="Straight Arrow Connector 16">
            <a:extLst>
              <a:ext uri="{FF2B5EF4-FFF2-40B4-BE49-F238E27FC236}">
                <a16:creationId xmlns:a16="http://schemas.microsoft.com/office/drawing/2014/main" id="{6900ECC2-51AD-B932-F48E-C563F5FDBD89}"/>
              </a:ext>
            </a:extLst>
          </p:cNvPr>
          <p:cNvCxnSpPr/>
          <p:nvPr/>
        </p:nvCxnSpPr>
        <p:spPr>
          <a:xfrm>
            <a:off x="3371274" y="2417927"/>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0302A021-87B3-DDF1-4D5B-81FFC1F47B0C}"/>
              </a:ext>
            </a:extLst>
          </p:cNvPr>
          <p:cNvCxnSpPr/>
          <p:nvPr/>
        </p:nvCxnSpPr>
        <p:spPr>
          <a:xfrm>
            <a:off x="7449125" y="3114703"/>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8AE92C5E-5A90-5E52-54B8-095F619F9DE9}"/>
              </a:ext>
            </a:extLst>
          </p:cNvPr>
          <p:cNvCxnSpPr/>
          <p:nvPr/>
        </p:nvCxnSpPr>
        <p:spPr>
          <a:xfrm>
            <a:off x="7449125" y="2415058"/>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AC24742A-E5D7-FE85-01C4-D14680AB9BD3}"/>
              </a:ext>
            </a:extLst>
          </p:cNvPr>
          <p:cNvCxnSpPr/>
          <p:nvPr/>
        </p:nvCxnSpPr>
        <p:spPr>
          <a:xfrm>
            <a:off x="3384582" y="3224287"/>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A59530C6-BDFD-0634-A630-72753B142B26}"/>
              </a:ext>
            </a:extLst>
          </p:cNvPr>
          <p:cNvSpPr txBox="1"/>
          <p:nvPr/>
        </p:nvSpPr>
        <p:spPr>
          <a:xfrm>
            <a:off x="4068617" y="3763200"/>
            <a:ext cx="3380509" cy="969496"/>
          </a:xfrm>
          <a:prstGeom prst="rect">
            <a:avLst/>
          </a:prstGeom>
          <a:solidFill>
            <a:schemeClr val="accent1">
              <a:lumMod val="40000"/>
              <a:lumOff val="60000"/>
            </a:schemeClr>
          </a:solidFill>
          <a:ln w="22225">
            <a:solidFill>
              <a:schemeClr val="tx1"/>
            </a:solidFill>
          </a:ln>
        </p:spPr>
        <p:txBody>
          <a:bodyPr wrap="square" rtlCol="0">
            <a:spAutoFit/>
          </a:bodyPr>
          <a:lstStyle/>
          <a:p>
            <a:pPr algn="ctr"/>
            <a:endParaRPr lang="en-US" sz="900" b="1" dirty="0"/>
          </a:p>
          <a:p>
            <a:pPr algn="ctr"/>
            <a:endParaRPr lang="en-US" sz="1200" b="1" dirty="0"/>
          </a:p>
          <a:p>
            <a:pPr algn="ctr"/>
            <a:r>
              <a:rPr lang="en-US" b="1" dirty="0"/>
              <a:t>Capital Fund (430)</a:t>
            </a:r>
          </a:p>
          <a:p>
            <a:pPr algn="ctr"/>
            <a:endParaRPr lang="en-US" b="1" dirty="0"/>
          </a:p>
        </p:txBody>
      </p:sp>
      <p:cxnSp>
        <p:nvCxnSpPr>
          <p:cNvPr id="5" name="Straight Arrow Connector 4">
            <a:extLst>
              <a:ext uri="{FF2B5EF4-FFF2-40B4-BE49-F238E27FC236}">
                <a16:creationId xmlns:a16="http://schemas.microsoft.com/office/drawing/2014/main" id="{7640690F-412B-E7AE-537E-96A74FE5433D}"/>
              </a:ext>
            </a:extLst>
          </p:cNvPr>
          <p:cNvCxnSpPr>
            <a:cxnSpLocks/>
          </p:cNvCxnSpPr>
          <p:nvPr/>
        </p:nvCxnSpPr>
        <p:spPr>
          <a:xfrm>
            <a:off x="5758868" y="3371911"/>
            <a:ext cx="2" cy="336289"/>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a:extLst>
              <a:ext uri="{FF2B5EF4-FFF2-40B4-BE49-F238E27FC236}">
                <a16:creationId xmlns:a16="http://schemas.microsoft.com/office/drawing/2014/main" id="{409F82ED-C3E3-D7CC-BA26-4A4EEEE1E49A}"/>
              </a:ext>
            </a:extLst>
          </p:cNvPr>
          <p:cNvCxnSpPr/>
          <p:nvPr/>
        </p:nvCxnSpPr>
        <p:spPr>
          <a:xfrm>
            <a:off x="7449125" y="4247947"/>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4C2345FF-B5B9-AD53-D10D-64BB00E78EBC}"/>
              </a:ext>
            </a:extLst>
          </p:cNvPr>
          <p:cNvSpPr txBox="1"/>
          <p:nvPr/>
        </p:nvSpPr>
        <p:spPr>
          <a:xfrm>
            <a:off x="738635" y="4055275"/>
            <a:ext cx="2641604" cy="461665"/>
          </a:xfrm>
          <a:prstGeom prst="rect">
            <a:avLst/>
          </a:prstGeom>
          <a:solidFill>
            <a:schemeClr val="accent5">
              <a:lumMod val="50000"/>
            </a:schemeClr>
          </a:solidFill>
          <a:ln w="22225">
            <a:solidFill>
              <a:schemeClr val="tx1"/>
            </a:solidFill>
          </a:ln>
        </p:spPr>
        <p:txBody>
          <a:bodyPr wrap="square" rtlCol="0">
            <a:spAutoFit/>
          </a:bodyPr>
          <a:lstStyle/>
          <a:p>
            <a:pPr algn="ctr"/>
            <a:endParaRPr lang="en-US" sz="400" b="1" dirty="0"/>
          </a:p>
          <a:p>
            <a:pPr algn="ctr"/>
            <a:r>
              <a:rPr lang="en-US" b="1" dirty="0">
                <a:solidFill>
                  <a:schemeClr val="bg1"/>
                </a:solidFill>
              </a:rPr>
              <a:t>Loan Proceeds</a:t>
            </a:r>
            <a:endParaRPr lang="en-US" sz="1400" b="1" dirty="0">
              <a:solidFill>
                <a:schemeClr val="bg1"/>
              </a:solidFill>
            </a:endParaRPr>
          </a:p>
          <a:p>
            <a:pPr algn="ctr"/>
            <a:endParaRPr lang="en-US" sz="200" dirty="0"/>
          </a:p>
        </p:txBody>
      </p:sp>
      <p:cxnSp>
        <p:nvCxnSpPr>
          <p:cNvPr id="15" name="Straight Arrow Connector 14">
            <a:extLst>
              <a:ext uri="{FF2B5EF4-FFF2-40B4-BE49-F238E27FC236}">
                <a16:creationId xmlns:a16="http://schemas.microsoft.com/office/drawing/2014/main" id="{D4E1824C-AADF-4751-0D95-A625F9EE1449}"/>
              </a:ext>
            </a:extLst>
          </p:cNvPr>
          <p:cNvCxnSpPr/>
          <p:nvPr/>
        </p:nvCxnSpPr>
        <p:spPr>
          <a:xfrm>
            <a:off x="3389204" y="4260653"/>
            <a:ext cx="618836" cy="0"/>
          </a:xfrm>
          <a:prstGeom prst="straightConnector1">
            <a:avLst/>
          </a:prstGeom>
          <a:ln w="508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631267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F7A13-3B08-051C-7A12-537C81E7E096}"/>
            </a:ext>
          </a:extLst>
        </p:cNvPr>
        <p:cNvGrpSpPr/>
        <p:nvPr/>
      </p:nvGrpSpPr>
      <p:grpSpPr>
        <a:xfrm>
          <a:off x="0" y="0"/>
          <a:ext cx="0" cy="0"/>
          <a:chOff x="0" y="0"/>
          <a:chExt cx="0" cy="0"/>
        </a:xfrm>
      </p:grpSpPr>
      <p:sp>
        <p:nvSpPr>
          <p:cNvPr id="5" name="Slide Number Placeholder 2">
            <a:extLst>
              <a:ext uri="{FF2B5EF4-FFF2-40B4-BE49-F238E27FC236}">
                <a16:creationId xmlns:a16="http://schemas.microsoft.com/office/drawing/2014/main" id="{BCC5BF02-2E1E-E4AA-6D59-1B2A33AC2565}"/>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39</a:t>
            </a:fld>
            <a:endParaRPr lang="en-US" b="1" dirty="0"/>
          </a:p>
        </p:txBody>
      </p:sp>
      <p:sp>
        <p:nvSpPr>
          <p:cNvPr id="8" name="Title 1">
            <a:extLst>
              <a:ext uri="{FF2B5EF4-FFF2-40B4-BE49-F238E27FC236}">
                <a16:creationId xmlns:a16="http://schemas.microsoft.com/office/drawing/2014/main" id="{0D933D78-F756-B35D-2DEC-4CB31E78E701}"/>
              </a:ext>
            </a:extLst>
          </p:cNvPr>
          <p:cNvSpPr>
            <a:spLocks noGrp="1"/>
          </p:cNvSpPr>
          <p:nvPr>
            <p:ph type="title"/>
          </p:nvPr>
        </p:nvSpPr>
        <p:spPr>
          <a:xfrm>
            <a:off x="295150" y="289708"/>
            <a:ext cx="11670733" cy="857911"/>
          </a:xfrm>
        </p:spPr>
        <p:txBody>
          <a:bodyPr>
            <a:normAutofit/>
          </a:bodyPr>
          <a:lstStyle/>
          <a:p>
            <a:r>
              <a:rPr lang="en-US" dirty="0"/>
              <a:t>Water Capital Program</a:t>
            </a:r>
            <a:endParaRPr lang="en-US" b="0" dirty="0"/>
          </a:p>
        </p:txBody>
      </p:sp>
      <p:sp>
        <p:nvSpPr>
          <p:cNvPr id="2" name="TextBox 1">
            <a:extLst>
              <a:ext uri="{FF2B5EF4-FFF2-40B4-BE49-F238E27FC236}">
                <a16:creationId xmlns:a16="http://schemas.microsoft.com/office/drawing/2014/main" id="{FB045D15-AD62-6CBF-5B18-3A246B3DFD46}"/>
              </a:ext>
            </a:extLst>
          </p:cNvPr>
          <p:cNvSpPr txBox="1"/>
          <p:nvPr/>
        </p:nvSpPr>
        <p:spPr>
          <a:xfrm>
            <a:off x="659125" y="1903486"/>
            <a:ext cx="10119362" cy="2708434"/>
          </a:xfrm>
          <a:prstGeom prst="rect">
            <a:avLst/>
          </a:prstGeom>
          <a:noFill/>
        </p:spPr>
        <p:txBody>
          <a:bodyPr wrap="square">
            <a:spAutoFit/>
          </a:bodyPr>
          <a:lstStyle/>
          <a:p>
            <a:pPr marL="342900" indent="-342900">
              <a:spcAft>
                <a:spcPts val="1800"/>
              </a:spcAft>
              <a:buFont typeface="+mj-lt"/>
              <a:buAutoNum type="arabicPeriod"/>
            </a:pPr>
            <a:r>
              <a:rPr lang="en-US" sz="2200" dirty="0"/>
              <a:t>Additional water supply (production wells)</a:t>
            </a:r>
          </a:p>
          <a:p>
            <a:pPr marL="342900" indent="-342900">
              <a:spcAft>
                <a:spcPts val="1800"/>
              </a:spcAft>
              <a:buFont typeface="+mj-lt"/>
              <a:buAutoNum type="arabicPeriod"/>
            </a:pPr>
            <a:r>
              <a:rPr lang="en-US" sz="2200" dirty="0"/>
              <a:t>Replacement of aging infrastructure</a:t>
            </a:r>
          </a:p>
          <a:p>
            <a:pPr marL="342900" indent="-342900">
              <a:spcAft>
                <a:spcPts val="1800"/>
              </a:spcAft>
              <a:buFont typeface="+mj-lt"/>
              <a:buAutoNum type="arabicPeriod"/>
            </a:pPr>
            <a:r>
              <a:rPr lang="en-US" sz="2200" dirty="0"/>
              <a:t>Corrosion </a:t>
            </a:r>
          </a:p>
          <a:p>
            <a:pPr marL="800100" lvl="1" indent="-342900">
              <a:spcAft>
                <a:spcPts val="1800"/>
              </a:spcAft>
              <a:buFont typeface="Arial" panose="020B0604020202020204" pitchFamily="34" charset="0"/>
              <a:buChar char="•"/>
            </a:pPr>
            <a:r>
              <a:rPr lang="en-US" sz="2200" dirty="0"/>
              <a:t>Including changes to regulations lead &amp; copper</a:t>
            </a:r>
          </a:p>
          <a:p>
            <a:pPr marL="342900" indent="-342900">
              <a:spcAft>
                <a:spcPts val="1800"/>
              </a:spcAft>
              <a:buFont typeface="+mj-lt"/>
              <a:buAutoNum type="arabicPeriod"/>
            </a:pPr>
            <a:r>
              <a:rPr lang="en-US" sz="2200" dirty="0"/>
              <a:t>Potable recycled water offset program</a:t>
            </a:r>
          </a:p>
        </p:txBody>
      </p:sp>
    </p:spTree>
    <p:extLst>
      <p:ext uri="{BB962C8B-B14F-4D97-AF65-F5344CB8AC3E}">
        <p14:creationId xmlns:p14="http://schemas.microsoft.com/office/powerpoint/2010/main" val="6228398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2"/>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40</a:t>
            </a:fld>
            <a:endParaRPr lang="en-US" b="1" dirty="0"/>
          </a:p>
        </p:txBody>
      </p:sp>
      <p:sp>
        <p:nvSpPr>
          <p:cNvPr id="8" name="Title 1">
            <a:extLst>
              <a:ext uri="{FF2B5EF4-FFF2-40B4-BE49-F238E27FC236}">
                <a16:creationId xmlns:a16="http://schemas.microsoft.com/office/drawing/2014/main" id="{4139F204-86AD-4F43-92F9-A02E53060386}"/>
              </a:ext>
            </a:extLst>
          </p:cNvPr>
          <p:cNvSpPr>
            <a:spLocks noGrp="1"/>
          </p:cNvSpPr>
          <p:nvPr>
            <p:ph type="title"/>
          </p:nvPr>
        </p:nvSpPr>
        <p:spPr>
          <a:xfrm>
            <a:off x="260633" y="720013"/>
            <a:ext cx="11670733" cy="857911"/>
          </a:xfrm>
        </p:spPr>
        <p:txBody>
          <a:bodyPr>
            <a:normAutofit fontScale="90000"/>
          </a:bodyPr>
          <a:lstStyle/>
          <a:p>
            <a:r>
              <a:rPr lang="en-US" dirty="0"/>
              <a:t>Water Reserve Targets</a:t>
            </a:r>
            <a:br>
              <a:rPr lang="en-US" dirty="0"/>
            </a:br>
            <a:r>
              <a:rPr lang="en-US" sz="2000" dirty="0"/>
              <a:t> </a:t>
            </a:r>
            <a:br>
              <a:rPr lang="en-US" dirty="0"/>
            </a:br>
            <a:r>
              <a:rPr lang="en-US" sz="2700" b="0" dirty="0"/>
              <a:t>Strong financial practices/policies are in the interest of rate payers by p</a:t>
            </a:r>
            <a:r>
              <a:rPr lang="en-US" sz="2800" b="0" dirty="0"/>
              <a:t>rotecting Windsor against unforeseen circumstances </a:t>
            </a:r>
            <a:r>
              <a:rPr lang="en-US" sz="2700" b="0" dirty="0"/>
              <a:t>and contributing towards a strong credit rating.</a:t>
            </a:r>
            <a:endParaRPr lang="en-US" b="0" dirty="0"/>
          </a:p>
        </p:txBody>
      </p:sp>
      <p:sp>
        <p:nvSpPr>
          <p:cNvPr id="9" name="Rectangle 8">
            <a:extLst>
              <a:ext uri="{FF2B5EF4-FFF2-40B4-BE49-F238E27FC236}">
                <a16:creationId xmlns:a16="http://schemas.microsoft.com/office/drawing/2014/main" id="{23672B9D-4279-47C4-92CE-EEB768C21593}"/>
              </a:ext>
            </a:extLst>
          </p:cNvPr>
          <p:cNvSpPr/>
          <p:nvPr/>
        </p:nvSpPr>
        <p:spPr>
          <a:xfrm>
            <a:off x="34516" y="2120207"/>
            <a:ext cx="12122965" cy="4324261"/>
          </a:xfrm>
          <a:prstGeom prst="rect">
            <a:avLst/>
          </a:prstGeom>
        </p:spPr>
        <p:txBody>
          <a:bodyPr wrap="square">
            <a:spAutoFit/>
          </a:bodyPr>
          <a:lstStyle/>
          <a:p>
            <a:pPr lvl="2" indent="-682625">
              <a:spcAft>
                <a:spcPts val="600"/>
              </a:spcAft>
            </a:pPr>
            <a:endParaRPr lang="en-US" sz="2400" dirty="0"/>
          </a:p>
          <a:p>
            <a:pPr lvl="2" indent="-682625">
              <a:spcAft>
                <a:spcPts val="600"/>
              </a:spcAft>
            </a:pPr>
            <a:r>
              <a:rPr lang="en-US" sz="2400" b="1" dirty="0"/>
              <a:t>Policies :</a:t>
            </a:r>
          </a:p>
          <a:p>
            <a:pPr marL="1200150" lvl="2" indent="-452438">
              <a:spcAft>
                <a:spcPts val="600"/>
              </a:spcAft>
            </a:pPr>
            <a:endParaRPr lang="en-US" sz="1000" u="sng" dirty="0"/>
          </a:p>
          <a:p>
            <a:pPr marL="1200150" lvl="2" indent="-452438">
              <a:spcAft>
                <a:spcPts val="600"/>
              </a:spcAft>
            </a:pPr>
            <a:r>
              <a:rPr lang="en-US" sz="2000" u="sng" dirty="0"/>
              <a:t>Operating Reserve</a:t>
            </a:r>
            <a:r>
              <a:rPr lang="en-US" sz="2000" dirty="0"/>
              <a:t>: For changes in operating costs or disruption in revenue. </a:t>
            </a:r>
          </a:p>
          <a:p>
            <a:pPr marL="1200150" lvl="2" indent="-452438">
              <a:spcAft>
                <a:spcPts val="600"/>
              </a:spcAft>
            </a:pPr>
            <a:r>
              <a:rPr lang="en-US" sz="2000" dirty="0"/>
              <a:t>	Existing Policy = 25% O&amp;M costs (current target approximately: $1.7 million)</a:t>
            </a:r>
          </a:p>
          <a:p>
            <a:pPr marL="1200150" lvl="2" indent="-452438">
              <a:spcAft>
                <a:spcPts val="600"/>
              </a:spcAft>
            </a:pPr>
            <a:endParaRPr lang="en-US" sz="1100" u="sng" dirty="0"/>
          </a:p>
          <a:p>
            <a:pPr marL="1200150" lvl="2" indent="-452438">
              <a:spcAft>
                <a:spcPts val="600"/>
              </a:spcAft>
            </a:pPr>
            <a:r>
              <a:rPr lang="en-US" sz="2000" u="sng" dirty="0"/>
              <a:t>Capital Reserve</a:t>
            </a:r>
            <a:r>
              <a:rPr lang="en-US" sz="2000" dirty="0"/>
              <a:t>: Ensures timely response to natural disasters and/or other emergencies. </a:t>
            </a:r>
          </a:p>
          <a:p>
            <a:pPr marL="1200150" lvl="2" indent="-452438">
              <a:spcAft>
                <a:spcPts val="600"/>
              </a:spcAft>
            </a:pPr>
            <a:r>
              <a:rPr lang="en-US" sz="2000" dirty="0"/>
              <a:t>	Proposed Target = 50% of projected </a:t>
            </a:r>
            <a:r>
              <a:rPr lang="en-US" sz="2000" dirty="0" err="1"/>
              <a:t>PayGo</a:t>
            </a:r>
            <a:r>
              <a:rPr lang="en-US" sz="2000" dirty="0"/>
              <a:t> capital budget (currently $1.4M)</a:t>
            </a:r>
          </a:p>
          <a:p>
            <a:pPr marL="1200150" lvl="2" indent="-452438">
              <a:spcAft>
                <a:spcPts val="600"/>
              </a:spcAft>
            </a:pPr>
            <a:endParaRPr lang="en-US" sz="1100" dirty="0"/>
          </a:p>
          <a:p>
            <a:pPr marL="1200150" lvl="2" indent="-452438">
              <a:spcAft>
                <a:spcPts val="600"/>
              </a:spcAft>
            </a:pPr>
            <a:r>
              <a:rPr lang="en-US" sz="2000" u="sng" dirty="0"/>
              <a:t>Rate Stabilization</a:t>
            </a:r>
            <a:r>
              <a:rPr lang="en-US" sz="2000" dirty="0"/>
              <a:t>: Set at $1.25 million consistent with historical practice</a:t>
            </a:r>
          </a:p>
          <a:p>
            <a:pPr marL="1200150" lvl="2" indent="-452438">
              <a:spcAft>
                <a:spcPts val="600"/>
              </a:spcAft>
            </a:pPr>
            <a:endParaRPr lang="en-US" sz="2000" b="1" dirty="0"/>
          </a:p>
          <a:p>
            <a:pPr marL="1200150" lvl="2" indent="-452438">
              <a:spcAft>
                <a:spcPts val="600"/>
              </a:spcAft>
            </a:pPr>
            <a:r>
              <a:rPr lang="en-US" sz="2000" b="1" dirty="0"/>
              <a:t>Current Total Target = $4.3 million</a:t>
            </a:r>
          </a:p>
        </p:txBody>
      </p:sp>
    </p:spTree>
    <p:extLst>
      <p:ext uri="{BB962C8B-B14F-4D97-AF65-F5344CB8AC3E}">
        <p14:creationId xmlns:p14="http://schemas.microsoft.com/office/powerpoint/2010/main" val="27474056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A9C35-0EB5-5AFA-7D09-D4F3766CDFDA}"/>
            </a:ext>
          </a:extLst>
        </p:cNvPr>
        <p:cNvGrpSpPr/>
        <p:nvPr/>
      </p:nvGrpSpPr>
      <p:grpSpPr>
        <a:xfrm>
          <a:off x="0" y="0"/>
          <a:ext cx="0" cy="0"/>
          <a:chOff x="0" y="0"/>
          <a:chExt cx="0" cy="0"/>
        </a:xfrm>
      </p:grpSpPr>
      <p:sp>
        <p:nvSpPr>
          <p:cNvPr id="5" name="Slide Number Placeholder 2">
            <a:extLst>
              <a:ext uri="{FF2B5EF4-FFF2-40B4-BE49-F238E27FC236}">
                <a16:creationId xmlns:a16="http://schemas.microsoft.com/office/drawing/2014/main" id="{41E83BB1-A4D1-9F3B-A1D5-219846EA20EC}"/>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41</a:t>
            </a:fld>
            <a:endParaRPr lang="en-US" b="1" dirty="0"/>
          </a:p>
        </p:txBody>
      </p:sp>
      <p:sp>
        <p:nvSpPr>
          <p:cNvPr id="8" name="Title 1">
            <a:extLst>
              <a:ext uri="{FF2B5EF4-FFF2-40B4-BE49-F238E27FC236}">
                <a16:creationId xmlns:a16="http://schemas.microsoft.com/office/drawing/2014/main" id="{15E9D227-42A5-C9E3-5EBC-1AFFE7C868CB}"/>
              </a:ext>
            </a:extLst>
          </p:cNvPr>
          <p:cNvSpPr>
            <a:spLocks noGrp="1"/>
          </p:cNvSpPr>
          <p:nvPr>
            <p:ph type="title"/>
          </p:nvPr>
        </p:nvSpPr>
        <p:spPr>
          <a:xfrm>
            <a:off x="521267" y="585543"/>
            <a:ext cx="11670733" cy="857911"/>
          </a:xfrm>
        </p:spPr>
        <p:txBody>
          <a:bodyPr>
            <a:normAutofit/>
          </a:bodyPr>
          <a:lstStyle/>
          <a:p>
            <a:r>
              <a:rPr lang="en-US" dirty="0"/>
              <a:t>Wastewater Capital Program</a:t>
            </a:r>
            <a:endParaRPr lang="en-US" b="0" dirty="0"/>
          </a:p>
        </p:txBody>
      </p:sp>
      <p:sp>
        <p:nvSpPr>
          <p:cNvPr id="9" name="Rectangle 8">
            <a:extLst>
              <a:ext uri="{FF2B5EF4-FFF2-40B4-BE49-F238E27FC236}">
                <a16:creationId xmlns:a16="http://schemas.microsoft.com/office/drawing/2014/main" id="{EFD0C50C-8529-6D77-DF8C-5815EAE3B2C0}"/>
              </a:ext>
            </a:extLst>
          </p:cNvPr>
          <p:cNvSpPr/>
          <p:nvPr/>
        </p:nvSpPr>
        <p:spPr>
          <a:xfrm>
            <a:off x="1370915" y="1699896"/>
            <a:ext cx="8248215" cy="3400931"/>
          </a:xfrm>
          <a:prstGeom prst="rect">
            <a:avLst/>
          </a:prstGeom>
        </p:spPr>
        <p:txBody>
          <a:bodyPr wrap="square">
            <a:spAutoFit/>
          </a:bodyPr>
          <a:lstStyle/>
          <a:p>
            <a:pPr marL="290512" indent="-457200">
              <a:spcAft>
                <a:spcPts val="600"/>
              </a:spcAft>
              <a:buAutoNum type="arabicParenR"/>
            </a:pPr>
            <a:r>
              <a:rPr lang="en-US" sz="2000" dirty="0"/>
              <a:t>Net Zero Program, which includes:</a:t>
            </a:r>
          </a:p>
          <a:p>
            <a:pPr marL="1204912" lvl="2" indent="-457200">
              <a:spcAft>
                <a:spcPts val="600"/>
              </a:spcAft>
              <a:buFont typeface="Arial" panose="020B0604020202020204" pitchFamily="34" charset="0"/>
              <a:buChar char="•"/>
            </a:pPr>
            <a:r>
              <a:rPr lang="en-US" sz="2000" dirty="0"/>
              <a:t>Biosolid Handling</a:t>
            </a:r>
          </a:p>
          <a:p>
            <a:pPr marL="1204912" lvl="2" indent="-457200">
              <a:spcAft>
                <a:spcPts val="600"/>
              </a:spcAft>
              <a:buFont typeface="Arial" panose="020B0604020202020204" pitchFamily="34" charset="0"/>
              <a:buChar char="•"/>
            </a:pPr>
            <a:r>
              <a:rPr lang="en-US" sz="2000" dirty="0"/>
              <a:t>Secondary Process Upgrade/WWTP Upgrades</a:t>
            </a:r>
          </a:p>
          <a:p>
            <a:pPr marL="1204912" lvl="2" indent="-457200">
              <a:spcAft>
                <a:spcPts val="600"/>
              </a:spcAft>
              <a:buFont typeface="Arial" panose="020B0604020202020204" pitchFamily="34" charset="0"/>
              <a:buChar char="•"/>
            </a:pPr>
            <a:r>
              <a:rPr lang="en-US" sz="2000" dirty="0"/>
              <a:t>Sustainable energy projects</a:t>
            </a:r>
          </a:p>
          <a:p>
            <a:pPr marL="290512" indent="-457200">
              <a:spcBef>
                <a:spcPts val="1800"/>
              </a:spcBef>
              <a:spcAft>
                <a:spcPts val="600"/>
              </a:spcAft>
              <a:buFont typeface="+mj-lt"/>
              <a:buAutoNum type="arabicParenR"/>
            </a:pPr>
            <a:r>
              <a:rPr lang="en-US" sz="2000" dirty="0"/>
              <a:t>Infrastructure modernization</a:t>
            </a:r>
          </a:p>
          <a:p>
            <a:pPr marL="290512" indent="-457200">
              <a:spcBef>
                <a:spcPts val="1800"/>
              </a:spcBef>
              <a:spcAft>
                <a:spcPts val="600"/>
              </a:spcAft>
              <a:buFont typeface="+mj-lt"/>
              <a:buAutoNum type="arabicParenR"/>
            </a:pPr>
            <a:r>
              <a:rPr lang="en-US" sz="2000" dirty="0"/>
              <a:t>Addressing deferred maintenance</a:t>
            </a:r>
          </a:p>
          <a:p>
            <a:pPr marL="290512" indent="-457200">
              <a:spcBef>
                <a:spcPts val="1800"/>
              </a:spcBef>
              <a:spcAft>
                <a:spcPts val="600"/>
              </a:spcAft>
              <a:buFont typeface="+mj-lt"/>
              <a:buAutoNum type="arabicParenR"/>
            </a:pPr>
            <a:r>
              <a:rPr lang="en-US" sz="2000" dirty="0"/>
              <a:t>Controlling external costs through in-house operations</a:t>
            </a:r>
          </a:p>
        </p:txBody>
      </p:sp>
    </p:spTree>
    <p:extLst>
      <p:ext uri="{BB962C8B-B14F-4D97-AF65-F5344CB8AC3E}">
        <p14:creationId xmlns:p14="http://schemas.microsoft.com/office/powerpoint/2010/main" val="22404959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C4F81-05DA-C941-A71D-5D4903CECC6A}"/>
              </a:ext>
            </a:extLst>
          </p:cNvPr>
          <p:cNvSpPr>
            <a:spLocks noGrp="1"/>
          </p:cNvSpPr>
          <p:nvPr>
            <p:ph type="title"/>
          </p:nvPr>
        </p:nvSpPr>
        <p:spPr>
          <a:xfrm>
            <a:off x="1787434" y="957415"/>
            <a:ext cx="11174186" cy="590931"/>
          </a:xfrm>
        </p:spPr>
        <p:txBody>
          <a:bodyPr/>
          <a:lstStyle/>
          <a:p>
            <a:r>
              <a:rPr lang="en-US" dirty="0"/>
              <a:t>Wastewater New Debt Assumptions</a:t>
            </a:r>
          </a:p>
        </p:txBody>
      </p:sp>
      <p:sp>
        <p:nvSpPr>
          <p:cNvPr id="3" name="Slide Number Placeholder 2">
            <a:extLst>
              <a:ext uri="{FF2B5EF4-FFF2-40B4-BE49-F238E27FC236}">
                <a16:creationId xmlns:a16="http://schemas.microsoft.com/office/drawing/2014/main" id="{8DCD0098-9221-A24E-E289-8E15D8C1DF14}"/>
              </a:ext>
            </a:extLst>
          </p:cNvPr>
          <p:cNvSpPr txBox="1">
            <a:spLocks/>
          </p:cNvSpPr>
          <p:nvPr/>
        </p:nvSpPr>
        <p:spPr>
          <a:xfrm>
            <a:off x="11332564" y="6324600"/>
            <a:ext cx="61699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2C5B2E-8B60-4EF3-AEF8-B7865E8752BE}" type="slidenum">
              <a:rPr lang="en-US" b="1" smtClean="0"/>
              <a:t>42</a:t>
            </a:fld>
            <a:endParaRPr lang="en-US" b="1" dirty="0"/>
          </a:p>
        </p:txBody>
      </p:sp>
      <p:pic>
        <p:nvPicPr>
          <p:cNvPr id="5" name="Picture 4">
            <a:extLst>
              <a:ext uri="{FF2B5EF4-FFF2-40B4-BE49-F238E27FC236}">
                <a16:creationId xmlns:a16="http://schemas.microsoft.com/office/drawing/2014/main" id="{F57C4DF8-05E9-436D-C96A-CA1692590024}"/>
              </a:ext>
            </a:extLst>
          </p:cNvPr>
          <p:cNvPicPr>
            <a:picLocks noChangeAspect="1"/>
          </p:cNvPicPr>
          <p:nvPr/>
        </p:nvPicPr>
        <p:blipFill>
          <a:blip r:embed="rId2"/>
          <a:stretch>
            <a:fillRect/>
          </a:stretch>
        </p:blipFill>
        <p:spPr>
          <a:xfrm>
            <a:off x="2457450" y="2205355"/>
            <a:ext cx="6615430" cy="3279802"/>
          </a:xfrm>
          <a:prstGeom prst="rect">
            <a:avLst/>
          </a:prstGeom>
        </p:spPr>
      </p:pic>
    </p:spTree>
    <p:extLst>
      <p:ext uri="{BB962C8B-B14F-4D97-AF65-F5344CB8AC3E}">
        <p14:creationId xmlns:p14="http://schemas.microsoft.com/office/powerpoint/2010/main" val="15820063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BDAF5-76BB-1533-7168-E22E9E40F340}"/>
            </a:ext>
          </a:extLst>
        </p:cNvPr>
        <p:cNvGrpSpPr/>
        <p:nvPr/>
      </p:nvGrpSpPr>
      <p:grpSpPr>
        <a:xfrm>
          <a:off x="0" y="0"/>
          <a:ext cx="0" cy="0"/>
          <a:chOff x="0" y="0"/>
          <a:chExt cx="0" cy="0"/>
        </a:xfrm>
      </p:grpSpPr>
      <p:sp>
        <p:nvSpPr>
          <p:cNvPr id="5" name="Slide Number Placeholder 2">
            <a:extLst>
              <a:ext uri="{FF2B5EF4-FFF2-40B4-BE49-F238E27FC236}">
                <a16:creationId xmlns:a16="http://schemas.microsoft.com/office/drawing/2014/main" id="{51CC2C30-9CFD-0981-817D-48332563907E}"/>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43</a:t>
            </a:fld>
            <a:endParaRPr lang="en-US" b="1" dirty="0"/>
          </a:p>
        </p:txBody>
      </p:sp>
      <p:sp>
        <p:nvSpPr>
          <p:cNvPr id="8" name="Title 1">
            <a:extLst>
              <a:ext uri="{FF2B5EF4-FFF2-40B4-BE49-F238E27FC236}">
                <a16:creationId xmlns:a16="http://schemas.microsoft.com/office/drawing/2014/main" id="{538EE60B-7FF3-15E7-60C7-F4D6C4F1755D}"/>
              </a:ext>
            </a:extLst>
          </p:cNvPr>
          <p:cNvSpPr>
            <a:spLocks noGrp="1"/>
          </p:cNvSpPr>
          <p:nvPr>
            <p:ph type="title"/>
          </p:nvPr>
        </p:nvSpPr>
        <p:spPr>
          <a:xfrm>
            <a:off x="260633" y="720013"/>
            <a:ext cx="11670733" cy="857911"/>
          </a:xfrm>
        </p:spPr>
        <p:txBody>
          <a:bodyPr>
            <a:normAutofit fontScale="90000"/>
          </a:bodyPr>
          <a:lstStyle/>
          <a:p>
            <a:r>
              <a:rPr lang="en-US" dirty="0"/>
              <a:t>Wastewater Reserve Targets</a:t>
            </a:r>
            <a:br>
              <a:rPr lang="en-US" dirty="0"/>
            </a:br>
            <a:r>
              <a:rPr lang="en-US" sz="2000" dirty="0"/>
              <a:t> </a:t>
            </a:r>
            <a:br>
              <a:rPr lang="en-US" dirty="0"/>
            </a:br>
            <a:r>
              <a:rPr lang="en-US" sz="2700" b="0" dirty="0"/>
              <a:t>Strong financial practices/policies are in the interest of rate payers by p</a:t>
            </a:r>
            <a:r>
              <a:rPr lang="en-US" sz="2800" b="0" dirty="0"/>
              <a:t>rotecting Windsor against unforeseen circumstances </a:t>
            </a:r>
            <a:r>
              <a:rPr lang="en-US" sz="2700" b="0" dirty="0"/>
              <a:t>and contributing towards a strong credit rating.</a:t>
            </a:r>
            <a:endParaRPr lang="en-US" b="0" dirty="0"/>
          </a:p>
        </p:txBody>
      </p:sp>
      <p:sp>
        <p:nvSpPr>
          <p:cNvPr id="9" name="Rectangle 8">
            <a:extLst>
              <a:ext uri="{FF2B5EF4-FFF2-40B4-BE49-F238E27FC236}">
                <a16:creationId xmlns:a16="http://schemas.microsoft.com/office/drawing/2014/main" id="{4541EBAF-9611-E69C-33DF-315CA8EAEE14}"/>
              </a:ext>
            </a:extLst>
          </p:cNvPr>
          <p:cNvSpPr/>
          <p:nvPr/>
        </p:nvSpPr>
        <p:spPr>
          <a:xfrm>
            <a:off x="34516" y="2120207"/>
            <a:ext cx="12122965" cy="4708981"/>
          </a:xfrm>
          <a:prstGeom prst="rect">
            <a:avLst/>
          </a:prstGeom>
        </p:spPr>
        <p:txBody>
          <a:bodyPr wrap="square">
            <a:spAutoFit/>
          </a:bodyPr>
          <a:lstStyle/>
          <a:p>
            <a:pPr lvl="2" indent="-682625">
              <a:spcAft>
                <a:spcPts val="600"/>
              </a:spcAft>
            </a:pPr>
            <a:endParaRPr lang="en-US" sz="2400" dirty="0"/>
          </a:p>
          <a:p>
            <a:pPr lvl="2" indent="-682625">
              <a:spcAft>
                <a:spcPts val="600"/>
              </a:spcAft>
            </a:pPr>
            <a:r>
              <a:rPr lang="en-US" sz="2400" b="1" dirty="0"/>
              <a:t>Policies :</a:t>
            </a:r>
          </a:p>
          <a:p>
            <a:pPr marL="1200150" lvl="2" indent="-452438">
              <a:spcAft>
                <a:spcPts val="600"/>
              </a:spcAft>
            </a:pPr>
            <a:endParaRPr lang="en-US" sz="1000" u="sng" dirty="0"/>
          </a:p>
          <a:p>
            <a:pPr marL="1200150" lvl="2" indent="-452438">
              <a:spcAft>
                <a:spcPts val="600"/>
              </a:spcAft>
            </a:pPr>
            <a:r>
              <a:rPr lang="en-US" sz="2000" u="sng" dirty="0"/>
              <a:t>Operating Reserve</a:t>
            </a:r>
            <a:r>
              <a:rPr lang="en-US" sz="2000" dirty="0"/>
              <a:t>: For changes in operating costs or disruption in revenue. </a:t>
            </a:r>
          </a:p>
          <a:p>
            <a:pPr marL="1200150" lvl="2" indent="-452438">
              <a:spcAft>
                <a:spcPts val="600"/>
              </a:spcAft>
            </a:pPr>
            <a:r>
              <a:rPr lang="en-US" sz="2000" dirty="0"/>
              <a:t>	Existing Policy = 25% O&amp;M costs (current target approximately: $3.2 million)</a:t>
            </a:r>
          </a:p>
          <a:p>
            <a:pPr marL="1200150" lvl="2" indent="-452438">
              <a:spcAft>
                <a:spcPts val="600"/>
              </a:spcAft>
            </a:pPr>
            <a:endParaRPr lang="en-US" sz="1100" u="sng" dirty="0"/>
          </a:p>
          <a:p>
            <a:pPr marL="1200150" lvl="2" indent="-452438">
              <a:spcAft>
                <a:spcPts val="600"/>
              </a:spcAft>
            </a:pPr>
            <a:r>
              <a:rPr lang="en-US" sz="2000" u="sng" dirty="0"/>
              <a:t>Capital Reserve</a:t>
            </a:r>
            <a:r>
              <a:rPr lang="en-US" sz="2000" dirty="0"/>
              <a:t>: Ensures timely response to natural disasters and/or other emergencies. </a:t>
            </a:r>
          </a:p>
          <a:p>
            <a:pPr marL="1200150" lvl="2" indent="-452438">
              <a:spcAft>
                <a:spcPts val="600"/>
              </a:spcAft>
            </a:pPr>
            <a:r>
              <a:rPr lang="en-US" sz="2000" dirty="0"/>
              <a:t>	Proposed Target = 50% of projected </a:t>
            </a:r>
            <a:r>
              <a:rPr lang="en-US" sz="2000" dirty="0" err="1"/>
              <a:t>PayGo</a:t>
            </a:r>
            <a:r>
              <a:rPr lang="en-US" sz="2000" dirty="0"/>
              <a:t> capital budget (currently $2.2M)</a:t>
            </a:r>
          </a:p>
          <a:p>
            <a:pPr marL="1200150" lvl="2" indent="-452438">
              <a:spcAft>
                <a:spcPts val="600"/>
              </a:spcAft>
            </a:pPr>
            <a:endParaRPr lang="en-US" sz="1100" dirty="0"/>
          </a:p>
          <a:p>
            <a:pPr marL="1200150" lvl="2" indent="-452438">
              <a:spcAft>
                <a:spcPts val="600"/>
              </a:spcAft>
            </a:pPr>
            <a:r>
              <a:rPr lang="en-US" sz="2000" u="sng" dirty="0"/>
              <a:t>Rate Stabilization</a:t>
            </a:r>
            <a:r>
              <a:rPr lang="en-US" sz="2000" dirty="0"/>
              <a:t>: Ensures that debt requirements are met. </a:t>
            </a:r>
          </a:p>
          <a:p>
            <a:pPr marL="1200150" lvl="2" indent="-452438">
              <a:spcAft>
                <a:spcPts val="600"/>
              </a:spcAft>
            </a:pPr>
            <a:r>
              <a:rPr lang="en-US" sz="2000" dirty="0"/>
              <a:t>	Proposed Target: $2.0 million (up from $750 thousand due to increase in debt service)</a:t>
            </a:r>
          </a:p>
          <a:p>
            <a:pPr marL="1200150" lvl="2" indent="-452438">
              <a:spcAft>
                <a:spcPts val="600"/>
              </a:spcAft>
            </a:pPr>
            <a:endParaRPr lang="en-US" sz="2000" b="1" dirty="0"/>
          </a:p>
          <a:p>
            <a:pPr marL="1200150" lvl="2" indent="-452438">
              <a:spcAft>
                <a:spcPts val="600"/>
              </a:spcAft>
            </a:pPr>
            <a:r>
              <a:rPr lang="en-US" sz="2000" b="1" dirty="0"/>
              <a:t>Current Total Target = $7.4 million</a:t>
            </a:r>
          </a:p>
        </p:txBody>
      </p:sp>
    </p:spTree>
    <p:extLst>
      <p:ext uri="{BB962C8B-B14F-4D97-AF65-F5344CB8AC3E}">
        <p14:creationId xmlns:p14="http://schemas.microsoft.com/office/powerpoint/2010/main" val="11521971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29A49-5A99-6278-97F3-92A1FBBBEA1F}"/>
            </a:ext>
          </a:extLst>
        </p:cNvPr>
        <p:cNvGrpSpPr/>
        <p:nvPr/>
      </p:nvGrpSpPr>
      <p:grpSpPr>
        <a:xfrm>
          <a:off x="0" y="0"/>
          <a:ext cx="0" cy="0"/>
          <a:chOff x="0" y="0"/>
          <a:chExt cx="0" cy="0"/>
        </a:xfrm>
      </p:grpSpPr>
      <p:sp>
        <p:nvSpPr>
          <p:cNvPr id="5" name="Slide Number Placeholder 2">
            <a:extLst>
              <a:ext uri="{FF2B5EF4-FFF2-40B4-BE49-F238E27FC236}">
                <a16:creationId xmlns:a16="http://schemas.microsoft.com/office/drawing/2014/main" id="{7F24ADAB-3314-E1AD-8F3B-8D0B41DD04B6}"/>
              </a:ext>
            </a:extLst>
          </p:cNvPr>
          <p:cNvSpPr txBox="1">
            <a:spLocks/>
          </p:cNvSpPr>
          <p:nvPr/>
        </p:nvSpPr>
        <p:spPr>
          <a:xfrm>
            <a:off x="11433192" y="6398301"/>
            <a:ext cx="613153" cy="3294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A283C0D-C4C9-4816-A857-E503000832E5}" type="slidenum">
              <a:rPr lang="en-US" b="1" smtClean="0"/>
              <a:pPr>
                <a:defRPr/>
              </a:pPr>
              <a:t>44</a:t>
            </a:fld>
            <a:endParaRPr lang="en-US" b="1" dirty="0"/>
          </a:p>
        </p:txBody>
      </p:sp>
      <p:sp>
        <p:nvSpPr>
          <p:cNvPr id="3" name="Title 2">
            <a:extLst>
              <a:ext uri="{FF2B5EF4-FFF2-40B4-BE49-F238E27FC236}">
                <a16:creationId xmlns:a16="http://schemas.microsoft.com/office/drawing/2014/main" id="{86DC7782-F0A3-2F6A-6DB4-E99B0B88873B}"/>
              </a:ext>
            </a:extLst>
          </p:cNvPr>
          <p:cNvSpPr>
            <a:spLocks noGrp="1"/>
          </p:cNvSpPr>
          <p:nvPr>
            <p:ph type="title"/>
          </p:nvPr>
        </p:nvSpPr>
        <p:spPr>
          <a:xfrm>
            <a:off x="224117" y="210919"/>
            <a:ext cx="10210800" cy="609600"/>
          </a:xfrm>
        </p:spPr>
        <p:txBody>
          <a:bodyPr/>
          <a:lstStyle/>
          <a:p>
            <a:r>
              <a:rPr lang="en-US" dirty="0"/>
              <a:t>Combined Bill Impacts</a:t>
            </a:r>
          </a:p>
        </p:txBody>
      </p:sp>
      <p:pic>
        <p:nvPicPr>
          <p:cNvPr id="7" name="Picture 6">
            <a:extLst>
              <a:ext uri="{FF2B5EF4-FFF2-40B4-BE49-F238E27FC236}">
                <a16:creationId xmlns:a16="http://schemas.microsoft.com/office/drawing/2014/main" id="{8266C662-E35E-C01C-773C-AC4D05E08C7A}"/>
              </a:ext>
            </a:extLst>
          </p:cNvPr>
          <p:cNvPicPr>
            <a:picLocks noChangeAspect="1"/>
          </p:cNvPicPr>
          <p:nvPr/>
        </p:nvPicPr>
        <p:blipFill>
          <a:blip r:embed="rId3"/>
          <a:stretch>
            <a:fillRect/>
          </a:stretch>
        </p:blipFill>
        <p:spPr>
          <a:xfrm>
            <a:off x="0" y="1019079"/>
            <a:ext cx="12192000" cy="5379222"/>
          </a:xfrm>
          <a:prstGeom prst="rect">
            <a:avLst/>
          </a:prstGeom>
        </p:spPr>
      </p:pic>
    </p:spTree>
    <p:extLst>
      <p:ext uri="{BB962C8B-B14F-4D97-AF65-F5344CB8AC3E}">
        <p14:creationId xmlns:p14="http://schemas.microsoft.com/office/powerpoint/2010/main" val="2446245430"/>
      </p:ext>
    </p:extLst>
  </p:cSld>
  <p:clrMapOvr>
    <a:masterClrMapping/>
  </p:clrMapOvr>
</p:sld>
</file>

<file path=ppt/theme/theme1.xml><?xml version="1.0" encoding="utf-8"?>
<a:theme xmlns:a="http://schemas.openxmlformats.org/drawingml/2006/main" name="Office Theme">
  <a:themeElements>
    <a:clrScheme name="MSFT_01">
      <a:dk1>
        <a:sysClr val="windowText" lastClr="000000"/>
      </a:dk1>
      <a:lt1>
        <a:sysClr val="window" lastClr="FFFFFF"/>
      </a:lt1>
      <a:dk2>
        <a:srgbClr val="3F3F3F"/>
      </a:dk2>
      <a:lt2>
        <a:srgbClr val="FFFFFF"/>
      </a:lt2>
      <a:accent1>
        <a:srgbClr val="01C6FD"/>
      </a:accent1>
      <a:accent2>
        <a:srgbClr val="067F9C"/>
      </a:accent2>
      <a:accent3>
        <a:srgbClr val="014E52"/>
      </a:accent3>
      <a:accent4>
        <a:srgbClr val="ED7D31"/>
      </a:accent4>
      <a:accent5>
        <a:srgbClr val="79AE02"/>
      </a:accent5>
      <a:accent6>
        <a:srgbClr val="0070C0"/>
      </a:accent6>
      <a:hlink>
        <a:srgbClr val="01C6FD"/>
      </a:hlink>
      <a:folHlink>
        <a:srgbClr val="954F72"/>
      </a:folHlink>
    </a:clrScheme>
    <a:fontScheme name="MSFT_01">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spPr>
      <a:bodyPr rtlCol="0" anchor="ctr"/>
      <a:lstStyle>
        <a:defPPr algn="ctr">
          <a:defRPr>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inimalist_Template_03_CA - v7" id="{215D63C3-B139-4AD7-9F60-51396BC82D2C}" vid="{FAE53EBD-DCD0-4C4A-8B10-EB06EA2364A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67D8A4B1-1036-4F2B-9C1A-A86F68D314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23BE856-B6C2-4675-AE16-47A27D415D46}">
  <ds:schemaRefs>
    <ds:schemaRef ds:uri="http://schemas.microsoft.com/sharepoint/v3/contenttype/forms"/>
  </ds:schemaRefs>
</ds:datastoreItem>
</file>

<file path=customXml/itemProps3.xml><?xml version="1.0" encoding="utf-8"?>
<ds:datastoreItem xmlns:ds="http://schemas.openxmlformats.org/officeDocument/2006/customXml" ds:itemID="{450439D9-8631-4FC1-BCE0-1BDB23425EE1}">
  <ds:schemaRefs>
    <ds:schemaRef ds:uri="http://schemas.microsoft.com/sharepoint/v3"/>
    <ds:schemaRef ds:uri="http://purl.org/dc/terms/"/>
    <ds:schemaRef ds:uri="http://schemas.openxmlformats.org/package/2006/metadata/core-properties"/>
    <ds:schemaRef ds:uri="6dc4bcd6-49db-4c07-9060-8acfc67cef9f"/>
    <ds:schemaRef ds:uri="http://purl.org/dc/dcmitype/"/>
    <ds:schemaRef ds:uri="http://schemas.microsoft.com/office/infopath/2007/PartnerControls"/>
    <ds:schemaRef ds:uri="http://schemas.microsoft.com/office/2006/documentManagement/types"/>
    <ds:schemaRef ds:uri="fb0879af-3eba-417a-a55a-ffe6dcd6ca77"/>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1884</Words>
  <Application>Microsoft Office PowerPoint</Application>
  <PresentationFormat>Widescreen</PresentationFormat>
  <Paragraphs>425</Paragraphs>
  <Slides>44</Slides>
  <Notes>25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Arial</vt:lpstr>
      <vt:lpstr>Arimo</vt:lpstr>
      <vt:lpstr>Barlow</vt:lpstr>
      <vt:lpstr>Calibri</vt:lpstr>
      <vt:lpstr>Century Gothic</vt:lpstr>
      <vt:lpstr>Circe Bold</vt:lpstr>
      <vt:lpstr>Nunito</vt:lpstr>
      <vt:lpstr>Roboto</vt:lpstr>
      <vt:lpstr>Wingdings</vt:lpstr>
      <vt:lpstr>Office Theme</vt:lpstr>
      <vt:lpstr>PowerPoint Presentation</vt:lpstr>
      <vt:lpstr>PowerPoint Presentation</vt:lpstr>
      <vt:lpstr>PowerPoint Presentation</vt:lpstr>
      <vt:lpstr>2025 Water and Wastewater Rate Study Final Recommenations </vt:lpstr>
      <vt:lpstr>Agenda</vt:lpstr>
      <vt:lpstr>Comparative Water and Wastewater Bills for typical single family homes with median water usage</vt:lpstr>
      <vt:lpstr>Rate Setting Objectives   In keeping with Windsor’s commitment to be efficient, reliable and accountable, this study had the following objectives:</vt:lpstr>
      <vt:lpstr>Legal Requirements  for Setting Water &amp; Wastewater Rates In California</vt:lpstr>
      <vt:lpstr>Rate Study Overview</vt:lpstr>
      <vt:lpstr>Primary Model Assumptions</vt:lpstr>
      <vt:lpstr>Water and Wastewater Fund Structure and Cash Flows</vt:lpstr>
      <vt:lpstr>Water Revenue Budget FY2023/24</vt:lpstr>
      <vt:lpstr>PowerPoint Presentation</vt:lpstr>
      <vt:lpstr>Water Capital Spending</vt:lpstr>
      <vt:lpstr>Water Financial Forecast</vt:lpstr>
      <vt:lpstr>Water Rate Structure</vt:lpstr>
      <vt:lpstr>PowerPoint Presentation</vt:lpstr>
      <vt:lpstr>Proposed Water Rate Schedules</vt:lpstr>
      <vt:lpstr>Proposed RecycledWater Rate Schedules</vt:lpstr>
      <vt:lpstr>Water Bill Impacts</vt:lpstr>
      <vt:lpstr>Comparison to Other Local Agencies – Water Charges for single family homes with ¾” meter and 6,000 gallons of water usage</vt:lpstr>
      <vt:lpstr>Wastewater Revenue Budget FY2023/24</vt:lpstr>
      <vt:lpstr>PowerPoint Presentation</vt:lpstr>
      <vt:lpstr>Wastewater Capital Spending</vt:lpstr>
      <vt:lpstr>Wastewater Financial Forecast</vt:lpstr>
      <vt:lpstr>Wastewater Rate Structure</vt:lpstr>
      <vt:lpstr>Proposed Wastewater Rate Schedules</vt:lpstr>
      <vt:lpstr>Wastewater Bill Impacts</vt:lpstr>
      <vt:lpstr>Comparison to Other Local Agencies – Wastewater Charges for single family homes with ¾” meter and 3,000 gallons of winter water usage</vt:lpstr>
      <vt:lpstr>Comparison to Other Local Agencies – Combined for Single Family Accounts</vt:lpstr>
      <vt:lpstr>Summary of Proposed Rate Adjustments</vt:lpstr>
      <vt:lpstr>PowerPoint Presentation</vt:lpstr>
      <vt:lpstr>PowerPoint Presentation</vt:lpstr>
      <vt:lpstr>PowerPoint Presentation</vt:lpstr>
      <vt:lpstr>EXTRA SLIDES</vt:lpstr>
      <vt:lpstr>Project Objectives and General Rate Setting </vt:lpstr>
      <vt:lpstr>Primary Model Inputs</vt:lpstr>
      <vt:lpstr>Wastewater Fund Structure and Cash Flows</vt:lpstr>
      <vt:lpstr>Water Capital Program</vt:lpstr>
      <vt:lpstr>Water Reserve Targets   Strong financial practices/policies are in the interest of rate payers by protecting Windsor against unforeseen circumstances and contributing towards a strong credit rating.</vt:lpstr>
      <vt:lpstr>Wastewater Capital Program</vt:lpstr>
      <vt:lpstr>Wastewater New Debt Assumptions</vt:lpstr>
      <vt:lpstr>Wastewater Reserve Targets   Strong financial practices/policies are in the interest of rate payers by protecting Windsor against unforeseen circumstances and contributing towards a strong credit rating.</vt:lpstr>
      <vt:lpstr>Combined Bill Impacts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cp:lastPrinted>2020-02-12T20:04:25Z</cp:lastPrinted>
  <dcterms:created xsi:type="dcterms:W3CDTF">2018-11-13T01:48:22Z</dcterms:created>
  <dcterms:modified xsi:type="dcterms:W3CDTF">2025-02-13T22:34:20Z</dcterms:modified>
</cp:coreProperties>
</file>